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7"/>
  </p:notesMasterIdLst>
  <p:sldIdLst>
    <p:sldId id="3546" r:id="rId2"/>
    <p:sldId id="3550" r:id="rId3"/>
    <p:sldId id="3549" r:id="rId4"/>
    <p:sldId id="3552" r:id="rId5"/>
    <p:sldId id="3551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B3B3B3"/>
    <a:srgbClr val="99CCFF"/>
    <a:srgbClr val="107BB1"/>
    <a:srgbClr val="336699"/>
    <a:srgbClr val="3366CC"/>
    <a:srgbClr val="3114AC"/>
    <a:srgbClr val="6666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50" autoAdjust="0"/>
    <p:restoredTop sz="96237" autoAdjust="0"/>
  </p:normalViewPr>
  <p:slideViewPr>
    <p:cSldViewPr>
      <p:cViewPr>
        <p:scale>
          <a:sx n="70" d="100"/>
          <a:sy n="70" d="100"/>
        </p:scale>
        <p:origin x="-16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41341B-FA12-44AA-B178-1EF0E8F15BBB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B9ED79-E19E-4B0F-A54B-8FDA937F59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0185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  <a:endParaRPr kumimoji="1" lang="ja-JP" altLang="en-US"/>
          </a:p>
        </p:txBody>
      </p:sp>
      <p:pic>
        <p:nvPicPr>
          <p:cNvPr id="3" name="Picture 30" descr="PP3"/>
          <p:cNvPicPr>
            <a:picLocks noChangeAspect="1" noChangeArrowheads="1"/>
          </p:cNvPicPr>
          <p:nvPr/>
        </p:nvPicPr>
        <p:blipFill>
          <a:blip r:embed="rId2" cstate="email"/>
          <a:stretch>
            <a:fillRect/>
          </a:stretch>
        </p:blipFill>
        <p:spPr bwMode="auto">
          <a:xfrm>
            <a:off x="-36510" y="-27383"/>
            <a:ext cx="9180511" cy="6894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xmlns="" val="265739619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8024916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0513" y="274639"/>
            <a:ext cx="2057400" cy="519906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274639"/>
            <a:ext cx="6019800" cy="519906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6877322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7810" name="Picture 2" descr="PP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6988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47815" name="Picture 7" descr="PP4"/>
          <p:cNvPicPr>
            <a:picLocks noChangeAspect="1" noChangeArrowheads="1"/>
          </p:cNvPicPr>
          <p:nvPr/>
        </p:nvPicPr>
        <p:blipFill>
          <a:blip r:embed="rId3" cstate="email"/>
          <a:stretch>
            <a:fillRect/>
          </a:stretch>
        </p:blipFill>
        <p:spPr bwMode="auto">
          <a:xfrm>
            <a:off x="2482" y="1"/>
            <a:ext cx="9139039" cy="6884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478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8315" y="2708277"/>
            <a:ext cx="8207375" cy="1031875"/>
          </a:xfrm>
        </p:spPr>
        <p:txBody>
          <a:bodyPr/>
          <a:lstStyle>
            <a:lvl1pPr marL="0" indent="0">
              <a:buFontTx/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noProof="0"/>
              <a:t>单击此处编辑母版副标题样式</a:t>
            </a:r>
            <a:endParaRPr lang="en-GB" noProof="0"/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8315" y="549278"/>
            <a:ext cx="8207375" cy="1470025"/>
          </a:xfrm>
        </p:spPr>
        <p:txBody>
          <a:bodyPr anchor="t"/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noProof="0"/>
              <a:t>单击此处编辑母版标题样式</a:t>
            </a:r>
            <a:endParaRPr lang="en-GB" noProof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1758536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xmlns="" val="243859974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484313"/>
            <a:ext cx="4038600" cy="3989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484313"/>
            <a:ext cx="4038600" cy="3989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2063655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4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4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7706418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4230704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62516434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xmlns="" val="187404640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1" name="Picture 37" descr="PP2"/>
          <p:cNvPicPr>
            <a:picLocks noChangeAspect="1" noChangeArrowheads="1"/>
          </p:cNvPicPr>
          <p:nvPr/>
        </p:nvPicPr>
        <p:blipFill>
          <a:blip r:embed="rId14" cstate="email"/>
          <a:stretch>
            <a:fillRect/>
          </a:stretch>
        </p:blipFill>
        <p:spPr bwMode="auto">
          <a:xfrm>
            <a:off x="-34468" y="3"/>
            <a:ext cx="9176439" cy="688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62" name="Rectangle 38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74640"/>
            <a:ext cx="8229600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1063" name="Rectangle 3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84313"/>
            <a:ext cx="8229600" cy="398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3E79AB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3E79AB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3E79AB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3E79AB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3E79AB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3E79AB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3E79AB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3E79AB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3E79AB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3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3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3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3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3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3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3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3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3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6165F07-5B1E-4879-B774-B3964375D253}"/>
              </a:ext>
            </a:extLst>
          </p:cNvPr>
          <p:cNvSpPr txBox="1"/>
          <p:nvPr/>
        </p:nvSpPr>
        <p:spPr>
          <a:xfrm>
            <a:off x="395536" y="1484784"/>
            <a:ext cx="8352928" cy="23750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/>
            <a:r>
              <a:rPr lang="en-US" sz="2400" b="1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CONSTITUTITON</a:t>
            </a:r>
            <a:endParaRPr lang="en-US" sz="2400" b="1" dirty="0" smtClean="0">
              <a:latin typeface="CIDFont+F3"/>
            </a:endParaRPr>
          </a:p>
          <a:p>
            <a:pPr marL="285750" indent="-285750" algn="just">
              <a:spcAft>
                <a:spcPts val="500"/>
              </a:spcAft>
            </a:pPr>
            <a:endParaRPr lang="en-US" sz="2000" b="1" dirty="0" smtClean="0">
              <a:latin typeface="CIDFont+F3"/>
            </a:endParaRPr>
          </a:p>
          <a:p>
            <a:pPr marL="285750" indent="-285750" algn="just">
              <a:spcAft>
                <a:spcPts val="500"/>
              </a:spcAft>
            </a:pPr>
            <a:r>
              <a:rPr lang="en-US" sz="2400" b="1" dirty="0" smtClean="0">
                <a:latin typeface="CIDFont+F3"/>
              </a:rPr>
              <a:t>Chair           </a:t>
            </a:r>
            <a:r>
              <a:rPr lang="en-US" sz="2400" dirty="0" smtClean="0">
                <a:latin typeface="CIDFont+F3"/>
              </a:rPr>
              <a:t>: India</a:t>
            </a:r>
          </a:p>
          <a:p>
            <a:pPr marL="285750" indent="-285750" algn="just"/>
            <a:endParaRPr lang="en-US" sz="2400" b="1" dirty="0" smtClean="0">
              <a:latin typeface="CIDFont+F3"/>
            </a:endParaRPr>
          </a:p>
          <a:p>
            <a:pPr marL="285750" indent="-285750" algn="just"/>
            <a:r>
              <a:rPr lang="en-US" sz="2400" b="1" dirty="0" smtClean="0">
                <a:latin typeface="CIDFont+F3"/>
              </a:rPr>
              <a:t>Vice Chairs</a:t>
            </a:r>
            <a:r>
              <a:rPr lang="en-US" sz="2400" dirty="0" smtClean="0">
                <a:latin typeface="CIDFont+F3"/>
              </a:rPr>
              <a:t>:  Australia, Russian Federation, The Republic   </a:t>
            </a:r>
          </a:p>
          <a:p>
            <a:pPr marL="285750" indent="-285750" algn="just"/>
            <a:r>
              <a:rPr lang="en-US" sz="2400" dirty="0" smtClean="0">
                <a:latin typeface="CIDFont+F3"/>
              </a:rPr>
              <a:t>                       of Korea, Tonga, Fiji,  Islamic Republic of Iran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E9B2BA3B-7E19-42DF-AC90-A19B555B5849}"/>
              </a:ext>
            </a:extLst>
          </p:cNvPr>
          <p:cNvSpPr txBox="1">
            <a:spLocks/>
          </p:cNvSpPr>
          <p:nvPr/>
        </p:nvSpPr>
        <p:spPr>
          <a:xfrm>
            <a:off x="179512" y="260648"/>
            <a:ext cx="8568951" cy="83671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Working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 Group-4: Integrated Geospatial Information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dirty="0" smtClean="0">
                <a:solidFill>
                  <a:srgbClr val="000000"/>
                </a:solidFill>
                <a:latin typeface="Calibri" panose="020F0502020204030204" pitchFamily="34" charset="0"/>
                <a:ea typeface="+mj-ea"/>
                <a:cs typeface="+mj-cs"/>
              </a:rPr>
              <a:t>   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Framework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  (IGIF)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/>
            </a:r>
            <a:b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</a:b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/>
            </a:r>
            <a:b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</a:b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	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37932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E9B2BA3B-7E19-42DF-AC90-A19B555B5849}"/>
              </a:ext>
            </a:extLst>
          </p:cNvPr>
          <p:cNvSpPr txBox="1">
            <a:spLocks/>
          </p:cNvSpPr>
          <p:nvPr/>
        </p:nvSpPr>
        <p:spPr>
          <a:xfrm>
            <a:off x="251520" y="188640"/>
            <a:ext cx="8568951" cy="83671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Working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 Group-4: IGIF 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(Work Plan 2022-2024)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/>
            </a:r>
            <a:b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</a:b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/>
            </a:r>
            <a:b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</a:b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	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6165F07-5B1E-4879-B774-B3964375D253}"/>
              </a:ext>
            </a:extLst>
          </p:cNvPr>
          <p:cNvSpPr txBox="1"/>
          <p:nvPr/>
        </p:nvSpPr>
        <p:spPr>
          <a:xfrm>
            <a:off x="-900608" y="6381328"/>
            <a:ext cx="792088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2000" b="0" i="0" u="none" strike="noStrike" baseline="0" dirty="0">
              <a:latin typeface="CIDFont+F3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2000" b="0" i="0" u="none" strike="noStrike" baseline="0" dirty="0">
              <a:latin typeface="CIDFont+F3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79512" y="980728"/>
          <a:ext cx="8640960" cy="421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8117"/>
                <a:gridCol w="778284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. No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Activities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1.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IDFont+F3"/>
                        </a:rPr>
                        <a:t>Short term, Medium term and Long term plans and strategy to raise awareness about the IGIF and its components at regional and country levels using different means</a:t>
                      </a:r>
                      <a:r>
                        <a:rPr lang="en-US" sz="1800" dirty="0" smtClean="0">
                          <a:latin typeface="CIDFont+F3"/>
                        </a:rPr>
                        <a:t>.</a:t>
                      </a:r>
                      <a:endParaRPr lang="en-US" sz="1800" dirty="0" smtClean="0">
                        <a:latin typeface="CIDFont+F3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2.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baseline="0" dirty="0" smtClean="0">
                          <a:latin typeface="CIDFont+F3"/>
                        </a:rPr>
                        <a:t>Sharing</a:t>
                      </a:r>
                      <a:r>
                        <a:rPr lang="en-US" sz="1800" b="0" i="0" u="none" strike="noStrike" dirty="0" smtClean="0">
                          <a:latin typeface="CIDFont+F3"/>
                        </a:rPr>
                        <a:t> the experiences and best practices to assist in preparation of Country level Action plans.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3.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IDFont+F3"/>
                        </a:rPr>
                        <a:t>To prepare IGIF component specific plans for understanding and implementation.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4.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IDFont+F3"/>
                        </a:rPr>
                        <a:t>Training and Capacity building actions with special focus on the requirements of small countries.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5.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just">
                        <a:buFont typeface="+mj-lt"/>
                        <a:buNone/>
                      </a:pPr>
                      <a:r>
                        <a:rPr lang="en-US" sz="1800" dirty="0" smtClean="0">
                          <a:latin typeface="CIDFont+F3"/>
                        </a:rPr>
                        <a:t>Adoption and Monitoring Mechanisms.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6.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IDFont+F3"/>
                        </a:rPr>
                        <a:t>Organization of workshops, webinars, meetings for deliberations and exchanging the ideas &amp; experiences.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737932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79512" y="764704"/>
          <a:ext cx="8784976" cy="503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682"/>
                <a:gridCol w="5664014"/>
                <a:gridCol w="25202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Activities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Indicative Timelines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1.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IDFont+F3"/>
                        </a:rPr>
                        <a:t>Short term, Medium term and Long term plans and strategy to raise awareness about the IGIF and its components at regional and country levels using different means</a:t>
                      </a:r>
                      <a:r>
                        <a:rPr lang="en-US" sz="1800" dirty="0" smtClean="0">
                          <a:latin typeface="CIDFont+F3"/>
                        </a:rPr>
                        <a:t>.</a:t>
                      </a:r>
                      <a:endParaRPr lang="en-US" sz="1800" dirty="0" smtClean="0">
                        <a:latin typeface="CIDFont+F3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June 2023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2.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baseline="0" dirty="0" smtClean="0">
                          <a:latin typeface="CIDFont+F3"/>
                        </a:rPr>
                        <a:t>Sharing</a:t>
                      </a:r>
                      <a:r>
                        <a:rPr lang="en-US" sz="1800" b="0" i="0" u="none" strike="noStrike" dirty="0" smtClean="0">
                          <a:latin typeface="CIDFont+F3"/>
                        </a:rPr>
                        <a:t> the experiences and best practices to assist in preparation of Country level Action plans.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December 2023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3.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IDFont+F3"/>
                        </a:rPr>
                        <a:t>To prepare IGIF component specific plans for understanding and implementation.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March 2024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4.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IDFont+F3"/>
                        </a:rPr>
                        <a:t>Training and Capacity building actions with special focus on the requirements of small countries.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2023-2025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5.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just">
                        <a:buFont typeface="+mj-lt"/>
                        <a:buNone/>
                      </a:pPr>
                      <a:r>
                        <a:rPr lang="en-US" sz="1800" dirty="0" smtClean="0">
                          <a:latin typeface="CIDFont+F3"/>
                        </a:rPr>
                        <a:t>Adoption and Monitoring Mechanisms.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6.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IDFont+F3"/>
                        </a:rPr>
                        <a:t>Organization of workshops, webinars, meetings for deliberations and exchanging the ideas &amp; experiences.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2023-2025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xmlns="" id="{E9B2BA3B-7E19-42DF-AC90-A19B555B5849}"/>
              </a:ext>
            </a:extLst>
          </p:cNvPr>
          <p:cNvSpPr txBox="1">
            <a:spLocks/>
          </p:cNvSpPr>
          <p:nvPr/>
        </p:nvSpPr>
        <p:spPr>
          <a:xfrm>
            <a:off x="251520" y="188640"/>
            <a:ext cx="8568951" cy="83671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Working</a:t>
            </a:r>
            <a:r>
              <a:rPr kumimoji="0" lang="en-US" sz="24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 Group-4: IGIF (Activities &amp; Indicative Timelines)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/>
            </a:r>
            <a:b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</a:b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/>
            </a:r>
            <a:b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</a:b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	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6165F07-5B1E-4879-B774-B3964375D253}"/>
              </a:ext>
            </a:extLst>
          </p:cNvPr>
          <p:cNvSpPr txBox="1"/>
          <p:nvPr/>
        </p:nvSpPr>
        <p:spPr>
          <a:xfrm>
            <a:off x="-900608" y="6381328"/>
            <a:ext cx="792088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2000" b="0" i="0" u="none" strike="noStrike" baseline="0" dirty="0">
              <a:latin typeface="CIDFont+F3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2000" b="0" i="0" u="none" strike="noStrike" baseline="0" dirty="0">
              <a:latin typeface="CIDFont+F3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37932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E9B2BA3B-7E19-42DF-AC90-A19B555B5849}"/>
              </a:ext>
            </a:extLst>
          </p:cNvPr>
          <p:cNvSpPr txBox="1">
            <a:spLocks/>
          </p:cNvSpPr>
          <p:nvPr/>
        </p:nvSpPr>
        <p:spPr>
          <a:xfrm>
            <a:off x="251520" y="548680"/>
            <a:ext cx="8568951" cy="83671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WG</a:t>
            </a:r>
            <a:r>
              <a:rPr kumimoji="0" lang="en-US" sz="24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-4</a:t>
            </a:r>
            <a:r>
              <a:rPr kumimoji="0" lang="en-US" sz="24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: IGIF </a:t>
            </a:r>
            <a:r>
              <a:rPr kumimoji="0" lang="en-US" sz="24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(Proposed Activities in Year 2023-24)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/>
            </a:r>
            <a:b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</a:b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/>
            </a:r>
            <a:b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</a:b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	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6165F07-5B1E-4879-B774-B3964375D253}"/>
              </a:ext>
            </a:extLst>
          </p:cNvPr>
          <p:cNvSpPr txBox="1"/>
          <p:nvPr/>
        </p:nvSpPr>
        <p:spPr>
          <a:xfrm>
            <a:off x="-900608" y="6381328"/>
            <a:ext cx="792088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2000" b="0" i="0" u="none" strike="noStrike" baseline="0" dirty="0">
              <a:latin typeface="CIDFont+F3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2000" b="0" i="0" u="none" strike="noStrike" baseline="0" dirty="0">
              <a:latin typeface="CIDFont+F3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6165F07-5B1E-4879-B774-B3964375D253}"/>
              </a:ext>
            </a:extLst>
          </p:cNvPr>
          <p:cNvSpPr txBox="1"/>
          <p:nvPr/>
        </p:nvSpPr>
        <p:spPr>
          <a:xfrm>
            <a:off x="467544" y="1268760"/>
            <a:ext cx="8208912" cy="4154984"/>
          </a:xfrm>
          <a:prstGeom prst="rect">
            <a:avLst/>
          </a:prstGeom>
          <a:noFill/>
          <a:ln>
            <a:solidFill>
              <a:srgbClr val="0070C0"/>
            </a:solidFill>
            <a:prstDash val="sysDash"/>
          </a:ln>
        </p:spPr>
        <p:txBody>
          <a:bodyPr wrap="square">
            <a:spAutoFit/>
          </a:bodyPr>
          <a:lstStyle/>
          <a:p>
            <a:pPr marL="285750" indent="-285750" algn="just"/>
            <a:r>
              <a:rPr lang="en-US" sz="2400" b="1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1.Online Webinar on IGIF Understanding &amp; Implementation by INDIA.</a:t>
            </a:r>
          </a:p>
          <a:p>
            <a:pPr marL="285750" indent="-285750" algn="just"/>
            <a:endParaRPr lang="en-US" sz="2400" b="1" kern="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 algn="just"/>
            <a:r>
              <a:rPr lang="en-US" sz="2400" b="1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2.Working Group Meeting (Online/Hybrid/Physical) for finalizing the strategy for implementation of Work Plan Activities.</a:t>
            </a:r>
          </a:p>
          <a:p>
            <a:pPr marL="285750" indent="-285750" algn="just"/>
            <a:endParaRPr lang="en-US" sz="2400" b="1" kern="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 algn="just"/>
            <a:r>
              <a:rPr lang="en-US" sz="2400" b="1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3.Request the member countries to share their plans for organizing any webinar, meeting, workshop for various activities including developing awareness, Sharing experiences, Training and Capacity building </a:t>
            </a:r>
            <a:r>
              <a:rPr lang="en-US" sz="2400" b="1" kern="0" smtClean="0">
                <a:solidFill>
                  <a:srgbClr val="000000"/>
                </a:solidFill>
                <a:latin typeface="Calibri" panose="020F0502020204030204" pitchFamily="34" charset="0"/>
              </a:rPr>
              <a:t>in specific areas.</a:t>
            </a:r>
            <a:endParaRPr lang="en-US" sz="2400" dirty="0" smtClean="0">
              <a:latin typeface="CIDFont+F3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37932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15A7ACF-707F-4E0B-8822-624F7563A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2276872"/>
            <a:ext cx="6172200" cy="1143000"/>
          </a:xfrm>
        </p:spPr>
        <p:txBody>
          <a:bodyPr>
            <a:normAutofit/>
          </a:bodyPr>
          <a:lstStyle/>
          <a:p>
            <a:pPr algn="ctr"/>
            <a:r>
              <a:rPr lang="en-IN" sz="6600" b="1" dirty="0">
                <a:solidFill>
                  <a:srgbClr val="002060"/>
                </a:solidFill>
              </a:rPr>
              <a:t>THANK YOU </a:t>
            </a:r>
          </a:p>
        </p:txBody>
      </p:sp>
    </p:spTree>
    <p:extLst>
      <p:ext uri="{BB962C8B-B14F-4D97-AF65-F5344CB8AC3E}">
        <p14:creationId xmlns="" xmlns:p14="http://schemas.microsoft.com/office/powerpoint/2010/main" val="352781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NGGIM powerpoint">
  <a:themeElements>
    <a:clrScheme name="UNGGIM powerpoint 4">
      <a:dk1>
        <a:srgbClr val="000000"/>
      </a:dk1>
      <a:lt1>
        <a:srgbClr val="FFFFFF"/>
      </a:lt1>
      <a:dk2>
        <a:srgbClr val="000000"/>
      </a:dk2>
      <a:lt2>
        <a:srgbClr val="333333"/>
      </a:lt2>
      <a:accent1>
        <a:srgbClr val="DDDDDD"/>
      </a:accent1>
      <a:accent2>
        <a:srgbClr val="808080"/>
      </a:accent2>
      <a:accent3>
        <a:srgbClr val="FFFFFF"/>
      </a:accent3>
      <a:accent4>
        <a:srgbClr val="000000"/>
      </a:accent4>
      <a:accent5>
        <a:srgbClr val="EBEBEB"/>
      </a:accent5>
      <a:accent6>
        <a:srgbClr val="737373"/>
      </a:accent6>
      <a:hlink>
        <a:srgbClr val="4D4D4D"/>
      </a:hlink>
      <a:folHlink>
        <a:srgbClr val="EAEAEA"/>
      </a:folHlink>
    </a:clrScheme>
    <a:fontScheme name="自定义 1">
      <a:majorFont>
        <a:latin typeface="Constantia"/>
        <a:ea typeface=""/>
        <a:cs typeface=""/>
      </a:majorFont>
      <a:minorFont>
        <a:latin typeface="Constantia"/>
        <a:ea typeface=""/>
        <a:cs typeface=""/>
      </a:minorFont>
    </a:fontScheme>
    <a:fmtScheme name="龙腾四海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250000"/>
              </a:schemeClr>
            </a:gs>
            <a:gs pos="75000">
              <a:schemeClr val="phClr">
                <a:tint val="80000"/>
                <a:shade val="100000"/>
                <a:hueMod val="100000"/>
                <a:satMod val="375000"/>
              </a:schemeClr>
            </a:gs>
            <a:gs pos="100000">
              <a:schemeClr val="phClr">
                <a:tint val="50000"/>
                <a:shade val="100000"/>
                <a:hueMod val="100000"/>
                <a:satMod val="5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100000"/>
                <a:shade val="75000"/>
                <a:hueMod val="100000"/>
                <a:satMod val="100000"/>
              </a:schemeClr>
            </a:duotone>
          </a:blip>
          <a:tile tx="0" ty="0" sx="50000" sy="50000" flip="none" algn="ctr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2700" h="12700" prst="relaxedInset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  <a:outerShdw blurRad="44450" dist="50800" dir="3300000" sx="99000" sy="99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contrasting" dir="tl">
              <a:rot lat="0" lon="0" rev="14220000"/>
            </a:lightRig>
          </a:scene3d>
          <a:sp3d prstMaterial="dkEdge">
            <a:bevelT w="63500" h="63500"/>
            <a:bevelB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NGGIM powerpoi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GGIM powerpoin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GGIM powerpoin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GGIM powerpoin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GGIM powerpoin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GGIM powerpoin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GGIM powerpoin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GGIM powerpoint 8">
        <a:dk1>
          <a:srgbClr val="808080"/>
        </a:dk1>
        <a:lt1>
          <a:srgbClr val="FFFFFF"/>
        </a:lt1>
        <a:dk2>
          <a:srgbClr val="009999"/>
        </a:dk2>
        <a:lt2>
          <a:srgbClr val="FFFFFF"/>
        </a:lt2>
        <a:accent1>
          <a:srgbClr val="C0C0C0"/>
        </a:accent1>
        <a:accent2>
          <a:srgbClr val="0066FF"/>
        </a:accent2>
        <a:accent3>
          <a:srgbClr val="AACACA"/>
        </a:accent3>
        <a:accent4>
          <a:srgbClr val="DADADA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10556</TotalTime>
  <Words>358</Words>
  <Application>Microsoft Office PowerPoint</Application>
  <PresentationFormat>On-screen Show (4:3)</PresentationFormat>
  <Paragraphs>54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UNGGIM powerpoint</vt:lpstr>
      <vt:lpstr>Slide 1</vt:lpstr>
      <vt:lpstr>Slide 2</vt:lpstr>
      <vt:lpstr>Slide 3</vt:lpstr>
      <vt:lpstr>Slide 4</vt:lpstr>
      <vt:lpstr>THANK YOU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Hewlett-Packard Company</cp:lastModifiedBy>
  <cp:revision>636</cp:revision>
  <dcterms:created xsi:type="dcterms:W3CDTF">2016-12-01T04:22:06Z</dcterms:created>
  <dcterms:modified xsi:type="dcterms:W3CDTF">2023-03-13T03:48:37Z</dcterms:modified>
</cp:coreProperties>
</file>