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6" r:id="rId3"/>
    <p:sldId id="264" r:id="rId4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000"/>
    <a:srgbClr val="BDD7EE"/>
    <a:srgbClr val="65A9D9"/>
    <a:srgbClr val="FFCCFF"/>
    <a:srgbClr val="FF99FF"/>
    <a:srgbClr val="EB9FE2"/>
    <a:srgbClr val="B12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09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7201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844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53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346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404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543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877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431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114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369A7-841B-4575-8BB6-C8876AC660CA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8D072-7EC3-4257-848E-E2B28A6221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271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618951"/>
              </p:ext>
            </p:extLst>
          </p:nvPr>
        </p:nvGraphicFramePr>
        <p:xfrm>
          <a:off x="557348" y="956379"/>
          <a:ext cx="10903132" cy="5412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7189">
                  <a:extLst>
                    <a:ext uri="{9D8B030D-6E8A-4147-A177-3AD203B41FA5}">
                      <a16:colId xmlns:a16="http://schemas.microsoft.com/office/drawing/2014/main" val="3714981054"/>
                    </a:ext>
                  </a:extLst>
                </a:gridCol>
                <a:gridCol w="5719891">
                  <a:extLst>
                    <a:ext uri="{9D8B030D-6E8A-4147-A177-3AD203B41FA5}">
                      <a16:colId xmlns:a16="http://schemas.microsoft.com/office/drawing/2014/main" val="1002630178"/>
                    </a:ext>
                  </a:extLst>
                </a:gridCol>
                <a:gridCol w="3366052">
                  <a:extLst>
                    <a:ext uri="{9D8B030D-6E8A-4147-A177-3AD203B41FA5}">
                      <a16:colId xmlns:a16="http://schemas.microsoft.com/office/drawing/2014/main" val="3077492854"/>
                    </a:ext>
                  </a:extLst>
                </a:gridCol>
              </a:tblGrid>
              <a:tr h="38094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Venue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975171"/>
                  </a:ext>
                </a:extLst>
              </a:tr>
              <a:tr h="38094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KINTEX2</a:t>
                      </a:r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Room 301/302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KINTEX2</a:t>
                      </a:r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Room 303/304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683485"/>
                  </a:ext>
                </a:extLst>
              </a:tr>
              <a:tr h="38623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09:30-10:00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Registration</a:t>
                      </a:r>
                      <a:endParaRPr lang="ko-KR" altLang="en-US" sz="1200" b="1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32455"/>
                  </a:ext>
                </a:extLst>
              </a:tr>
              <a:tr h="3809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10:00-10:30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Opening Ceremony </a:t>
                      </a:r>
                      <a:endParaRPr lang="ko-KR" altLang="en-US" sz="1200" b="1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5632714"/>
                  </a:ext>
                </a:extLst>
              </a:tr>
              <a:tr h="666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10:30-11:30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Geo-Innovation </a:t>
                      </a:r>
                      <a:r>
                        <a:rPr lang="en-US" altLang="ko-KR" sz="1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&amp; Geo-Solution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Shaping </a:t>
                      </a:r>
                      <a:r>
                        <a:rPr lang="en-US" altLang="ko-KR" sz="1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Future</a:t>
                      </a:r>
                    </a:p>
                    <a:p>
                      <a:pPr latinLnBrk="1"/>
                      <a:r>
                        <a:rPr lang="en-US" altLang="ko-KR" sz="1200" b="1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Global</a:t>
                      </a:r>
                      <a:r>
                        <a:rPr lang="en-US" altLang="ko-KR" sz="1200" b="1" u="sng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Seminar 1:</a:t>
                      </a:r>
                    </a:p>
                    <a:p>
                      <a:pPr latinLnBrk="1"/>
                      <a:r>
                        <a:rPr lang="en-US" altLang="ko-KR" sz="1200" b="1" u="non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Geo-Innovation for the Future: The Role of </a:t>
                      </a:r>
                      <a:r>
                        <a:rPr lang="en-US" altLang="ko-KR" sz="1200" b="1" u="none" kern="1200" baseline="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GeoAI</a:t>
                      </a:r>
                      <a:r>
                        <a:rPr lang="en-US" altLang="ko-KR" sz="1200" b="1" u="non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in Smarter Decision-Making</a:t>
                      </a:r>
                      <a:endParaRPr lang="ko-KR" altLang="en-US" sz="1200" b="1" u="non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715659"/>
                  </a:ext>
                </a:extLst>
              </a:tr>
              <a:tr h="38623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11:30-13:00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Lunch </a:t>
                      </a: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(Hosted by NGII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132983"/>
                  </a:ext>
                </a:extLst>
              </a:tr>
              <a:tr h="76189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13:00-14:15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Geo-Innovation &amp; Geo-Solution: Shaping the Future</a:t>
                      </a:r>
                    </a:p>
                    <a:p>
                      <a:pPr latinLnBrk="1"/>
                      <a:r>
                        <a:rPr lang="en-US" altLang="ko-KR" sz="1200" b="1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Global</a:t>
                      </a:r>
                      <a:r>
                        <a:rPr lang="en-US" altLang="ko-KR" sz="1200" b="1" u="sng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Seminar 2:</a:t>
                      </a:r>
                    </a:p>
                    <a:p>
                      <a:pPr latinLnBrk="1"/>
                      <a:r>
                        <a:rPr lang="en-US" altLang="ko-KR" sz="1200" b="1" u="non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Geo-Solutions through Collective Intelligence: Strategies for Integration and Sharing</a:t>
                      </a:r>
                      <a:endParaRPr lang="ko-KR" altLang="en-US" sz="1200" b="1" u="non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271726"/>
                  </a:ext>
                </a:extLst>
              </a:tr>
              <a:tr h="666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14:15-15:30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Geo-Innovation &amp; Geo-Solution: Shaping the Future</a:t>
                      </a:r>
                    </a:p>
                    <a:p>
                      <a:pPr latinLnBrk="1"/>
                      <a:r>
                        <a:rPr lang="en-US" altLang="ko-KR" sz="1200" b="1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Global</a:t>
                      </a:r>
                      <a:r>
                        <a:rPr lang="en-US" altLang="ko-KR" sz="1200" b="1" u="sng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Seminar 3:</a:t>
                      </a:r>
                    </a:p>
                    <a:p>
                      <a:pPr latinLnBrk="1"/>
                      <a:r>
                        <a:rPr lang="en-US" altLang="ko-KR" sz="1200" b="1" u="non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Policies and Frameworks for Future Geospatial Governance</a:t>
                      </a:r>
                      <a:endParaRPr lang="ko-KR" altLang="en-US" sz="1200" b="1" u="non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489355"/>
                  </a:ext>
                </a:extLst>
              </a:tr>
              <a:tr h="38623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15:30-16:00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Coffee Break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136808"/>
                  </a:ext>
                </a:extLst>
              </a:tr>
              <a:tr h="666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16:00 – 17:30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Geo-Innovation &amp; Geo-Solution: Shaping the Future</a:t>
                      </a:r>
                    </a:p>
                    <a:p>
                      <a:pPr latinLnBrk="1"/>
                      <a:r>
                        <a:rPr lang="en-US" altLang="ko-KR" sz="1200" b="1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Global</a:t>
                      </a:r>
                      <a:r>
                        <a:rPr lang="en-US" altLang="ko-KR" sz="1200" b="1" u="sng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Seminar 4:</a:t>
                      </a:r>
                    </a:p>
                    <a:p>
                      <a:pPr latinLnBrk="1"/>
                      <a:r>
                        <a:rPr lang="en-US" altLang="ko-KR" sz="1200" b="1" u="non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The Role and Future of the Geodetic Reference Frame for Sustainable Development</a:t>
                      </a:r>
                      <a:endParaRPr lang="ko-KR" altLang="en-US" sz="1200" b="1" u="non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699525"/>
                  </a:ext>
                </a:extLst>
              </a:tr>
              <a:tr h="34920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18:00 – 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Welcome Gala Dinner </a:t>
                      </a: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(Hosted by NGII)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7913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2844" y="217715"/>
            <a:ext cx="99626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altLang="ko-KR" sz="24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UNGGIM-AP Plenary meeting and Side </a:t>
            </a:r>
            <a:r>
              <a:rPr lang="en-US" altLang="ko-K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Events (As of </a:t>
            </a:r>
            <a:r>
              <a:rPr lang="en-US" altLang="ko-K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17 September </a:t>
            </a:r>
            <a:r>
              <a:rPr lang="en-US" altLang="ko-K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2025)</a:t>
            </a:r>
            <a:endParaRPr lang="en-US" altLang="ko-K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Wednesday 24</a:t>
            </a:r>
            <a:r>
              <a:rPr lang="en-US" altLang="ko-KR" b="1" u="sng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ko-KR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September </a:t>
            </a:r>
            <a:endParaRPr lang="ko-KR" altLang="en-US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2844" y="217715"/>
            <a:ext cx="99626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altLang="ko-KR" sz="24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UNGGIM-AP Plenary meeting and Side Events </a:t>
            </a:r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(As of 17 September 2025)</a:t>
            </a:r>
            <a:endParaRPr lang="en-US" altLang="ko-K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Thursday </a:t>
            </a:r>
            <a:r>
              <a:rPr lang="en-US" altLang="ko-KR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</a:t>
            </a:r>
            <a:r>
              <a:rPr lang="en-US" altLang="ko-KR" b="1" u="sng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ko-KR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September </a:t>
            </a:r>
            <a:endParaRPr lang="ko-KR" altLang="en-US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710845"/>
              </p:ext>
            </p:extLst>
          </p:nvPr>
        </p:nvGraphicFramePr>
        <p:xfrm>
          <a:off x="542835" y="956379"/>
          <a:ext cx="10847976" cy="53724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8946">
                  <a:extLst>
                    <a:ext uri="{9D8B030D-6E8A-4147-A177-3AD203B41FA5}">
                      <a16:colId xmlns:a16="http://schemas.microsoft.com/office/drawing/2014/main" val="2176031185"/>
                    </a:ext>
                  </a:extLst>
                </a:gridCol>
                <a:gridCol w="2234316">
                  <a:extLst>
                    <a:ext uri="{9D8B030D-6E8A-4147-A177-3AD203B41FA5}">
                      <a16:colId xmlns:a16="http://schemas.microsoft.com/office/drawing/2014/main" val="607580445"/>
                    </a:ext>
                  </a:extLst>
                </a:gridCol>
                <a:gridCol w="995503">
                  <a:extLst>
                    <a:ext uri="{9D8B030D-6E8A-4147-A177-3AD203B41FA5}">
                      <a16:colId xmlns:a16="http://schemas.microsoft.com/office/drawing/2014/main" val="1441128923"/>
                    </a:ext>
                  </a:extLst>
                </a:gridCol>
                <a:gridCol w="995503">
                  <a:extLst>
                    <a:ext uri="{9D8B030D-6E8A-4147-A177-3AD203B41FA5}">
                      <a16:colId xmlns:a16="http://schemas.microsoft.com/office/drawing/2014/main" val="3920308335"/>
                    </a:ext>
                  </a:extLst>
                </a:gridCol>
                <a:gridCol w="995503">
                  <a:extLst>
                    <a:ext uri="{9D8B030D-6E8A-4147-A177-3AD203B41FA5}">
                      <a16:colId xmlns:a16="http://schemas.microsoft.com/office/drawing/2014/main" val="3437165672"/>
                    </a:ext>
                  </a:extLst>
                </a:gridCol>
                <a:gridCol w="995503">
                  <a:extLst>
                    <a:ext uri="{9D8B030D-6E8A-4147-A177-3AD203B41FA5}">
                      <a16:colId xmlns:a16="http://schemas.microsoft.com/office/drawing/2014/main" val="1101355013"/>
                    </a:ext>
                  </a:extLst>
                </a:gridCol>
                <a:gridCol w="995503">
                  <a:extLst>
                    <a:ext uri="{9D8B030D-6E8A-4147-A177-3AD203B41FA5}">
                      <a16:colId xmlns:a16="http://schemas.microsoft.com/office/drawing/2014/main" val="4260505438"/>
                    </a:ext>
                  </a:extLst>
                </a:gridCol>
                <a:gridCol w="1857199">
                  <a:extLst>
                    <a:ext uri="{9D8B030D-6E8A-4147-A177-3AD203B41FA5}">
                      <a16:colId xmlns:a16="http://schemas.microsoft.com/office/drawing/2014/main" val="2527567560"/>
                    </a:ext>
                  </a:extLst>
                </a:gridCol>
              </a:tblGrid>
              <a:tr h="50207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KINTEX2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KINTEX1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333309"/>
                  </a:ext>
                </a:extLst>
              </a:tr>
              <a:tr h="46023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301/302</a:t>
                      </a:r>
                      <a:endParaRPr lang="ko-KR" alt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303/304</a:t>
                      </a:r>
                      <a:endParaRPr lang="ko-KR" alt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  <a:r>
                        <a:rPr lang="en-US" altLang="ko-KR" sz="16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307</a:t>
                      </a:r>
                      <a:endParaRPr lang="ko-KR" alt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306(A)</a:t>
                      </a:r>
                      <a:endParaRPr lang="ko-KR" alt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306(B)</a:t>
                      </a:r>
                      <a:endParaRPr lang="ko-KR" alt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305</a:t>
                      </a:r>
                      <a:endParaRPr lang="ko-KR" alt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EXIBITION</a:t>
                      </a:r>
                      <a:r>
                        <a:rPr lang="en-US" altLang="ko-KR" sz="16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HALL</a:t>
                      </a:r>
                      <a:endParaRPr lang="ko-KR" alt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50914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09:00-10:40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IGIF Workshop 1</a:t>
                      </a: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</a:p>
                    <a:p>
                      <a:pPr algn="ctr"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Implementing Geospatial Leadership Strategies for UN-IGIF Success:</a:t>
                      </a:r>
                    </a:p>
                    <a:p>
                      <a:pPr algn="ctr"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Challenges and opportunities </a:t>
                      </a:r>
                      <a:endParaRPr lang="ko-KR" altLang="en-US" sz="12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5155711"/>
                  </a:ext>
                </a:extLst>
              </a:tr>
              <a:tr h="47027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11:00-12:30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IGIF Workshop 2 </a:t>
                      </a: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</a:p>
                    <a:p>
                      <a:pPr algn="ctr"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Leveraging future-oriented geospatial leadership through multi-stakeholder cooperation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107500"/>
                  </a:ext>
                </a:extLst>
              </a:tr>
              <a:tr h="51950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12:30–14:00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Lunch (Hosted by NGII)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842429"/>
                  </a:ext>
                </a:extLst>
              </a:tr>
              <a:tr h="51950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K-geo</a:t>
                      </a:r>
                      <a:r>
                        <a:rPr lang="ko-KR" altLang="en-US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ko-KR" sz="1200" b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Festa</a:t>
                      </a: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Docent Tour</a:t>
                      </a:r>
                    </a:p>
                    <a:p>
                      <a:pPr algn="ctr"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(Group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1)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14227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14:30–15:30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EB 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K-geo</a:t>
                      </a:r>
                      <a:r>
                        <a:rPr lang="ko-KR" altLang="en-US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ko-KR" sz="1200" b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Festa</a:t>
                      </a: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Docent Tour</a:t>
                      </a:r>
                    </a:p>
                    <a:p>
                      <a:pPr algn="ctr"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(Group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2)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598553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138009"/>
                  </a:ext>
                </a:extLst>
              </a:tr>
              <a:tr h="50904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15:45–</a:t>
                      </a:r>
                      <a:endParaRPr lang="ko-KR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WG1</a:t>
                      </a:r>
                      <a:r>
                        <a:rPr lang="en-US" altLang="ko-KR" sz="1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WG2</a:t>
                      </a:r>
                      <a:r>
                        <a:rPr lang="en-US" altLang="ko-KR" sz="1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WG3</a:t>
                      </a:r>
                      <a:r>
                        <a:rPr lang="en-US" altLang="ko-KR" sz="1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WG4</a:t>
                      </a:r>
                      <a:r>
                        <a:rPr lang="en-US" altLang="ko-KR" sz="12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524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79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2844" y="217715"/>
            <a:ext cx="99626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altLang="ko-KR" sz="24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UNGGIM-AP Plenary meeting and Side Events </a:t>
            </a:r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(As of 17 September 2025)</a:t>
            </a:r>
            <a:endParaRPr lang="en-US" altLang="ko-K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b="1" u="sng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Friday </a:t>
            </a:r>
            <a:r>
              <a:rPr lang="en-US" altLang="ko-KR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</a:t>
            </a:r>
            <a:r>
              <a:rPr lang="en-US" altLang="ko-KR" b="1" u="sng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altLang="ko-KR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September </a:t>
            </a:r>
            <a:endParaRPr lang="ko-KR" altLang="en-US" b="1" u="sng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509932"/>
              </p:ext>
            </p:extLst>
          </p:nvPr>
        </p:nvGraphicFramePr>
        <p:xfrm>
          <a:off x="542835" y="1011989"/>
          <a:ext cx="10847979" cy="482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315">
                  <a:extLst>
                    <a:ext uri="{9D8B030D-6E8A-4147-A177-3AD203B41FA5}">
                      <a16:colId xmlns:a16="http://schemas.microsoft.com/office/drawing/2014/main" val="4284708514"/>
                    </a:ext>
                  </a:extLst>
                </a:gridCol>
                <a:gridCol w="1507944">
                  <a:extLst>
                    <a:ext uri="{9D8B030D-6E8A-4147-A177-3AD203B41FA5}">
                      <a16:colId xmlns:a16="http://schemas.microsoft.com/office/drawing/2014/main" val="3101731395"/>
                    </a:ext>
                  </a:extLst>
                </a:gridCol>
                <a:gridCol w="1507944">
                  <a:extLst>
                    <a:ext uri="{9D8B030D-6E8A-4147-A177-3AD203B41FA5}">
                      <a16:colId xmlns:a16="http://schemas.microsoft.com/office/drawing/2014/main" val="725657954"/>
                    </a:ext>
                  </a:extLst>
                </a:gridCol>
                <a:gridCol w="1507944">
                  <a:extLst>
                    <a:ext uri="{9D8B030D-6E8A-4147-A177-3AD203B41FA5}">
                      <a16:colId xmlns:a16="http://schemas.microsoft.com/office/drawing/2014/main" val="2321385589"/>
                    </a:ext>
                  </a:extLst>
                </a:gridCol>
                <a:gridCol w="1507944">
                  <a:extLst>
                    <a:ext uri="{9D8B030D-6E8A-4147-A177-3AD203B41FA5}">
                      <a16:colId xmlns:a16="http://schemas.microsoft.com/office/drawing/2014/main" val="2115509142"/>
                    </a:ext>
                  </a:extLst>
                </a:gridCol>
                <a:gridCol w="1507944">
                  <a:extLst>
                    <a:ext uri="{9D8B030D-6E8A-4147-A177-3AD203B41FA5}">
                      <a16:colId xmlns:a16="http://schemas.microsoft.com/office/drawing/2014/main" val="3481534118"/>
                    </a:ext>
                  </a:extLst>
                </a:gridCol>
                <a:gridCol w="1507944">
                  <a:extLst>
                    <a:ext uri="{9D8B030D-6E8A-4147-A177-3AD203B41FA5}">
                      <a16:colId xmlns:a16="http://schemas.microsoft.com/office/drawing/2014/main" val="622736733"/>
                    </a:ext>
                  </a:extLst>
                </a:gridCol>
              </a:tblGrid>
              <a:tr h="5321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KINTEX2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42381"/>
                  </a:ext>
                </a:extLst>
              </a:tr>
              <a:tr h="93123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  <a:r>
                        <a:rPr lang="en-US" altLang="ko-KR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302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  <a:r>
                        <a:rPr lang="en-US" altLang="ko-KR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303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</a:p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305(A)</a:t>
                      </a:r>
                      <a:endParaRPr lang="ko-KR" altLang="en-US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</a:p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306(B)</a:t>
                      </a:r>
                      <a:endParaRPr lang="ko-KR" altLang="en-US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</a:p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306(A)</a:t>
                      </a:r>
                      <a:endParaRPr lang="ko-KR" altLang="en-US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 </a:t>
                      </a:r>
                    </a:p>
                    <a:p>
                      <a:pPr algn="ctr" latinLnBrk="1"/>
                      <a:r>
                        <a:rPr lang="en-US" altLang="ko-KR" sz="1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305(B)</a:t>
                      </a:r>
                      <a:endParaRPr lang="ko-KR" altLang="en-US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598349"/>
                  </a:ext>
                </a:extLst>
              </a:tr>
              <a:tr h="53952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09:30-10:00</a:t>
                      </a:r>
                      <a:endParaRPr lang="ko-KR" alt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Registration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486612"/>
                  </a:ext>
                </a:extLst>
              </a:tr>
              <a:tr h="53952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10:00-12:00</a:t>
                      </a:r>
                      <a:endParaRPr lang="ko-KR" alt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en-US" altLang="ko-KR" sz="1200" b="1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Plenary 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249428"/>
                  </a:ext>
                </a:extLst>
              </a:tr>
              <a:tr h="66516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12:00-13:30</a:t>
                      </a:r>
                      <a:endParaRPr lang="ko-KR" alt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Lunch </a:t>
                      </a:r>
                      <a:endParaRPr lang="en-US" altLang="ko-KR" sz="12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latinLnBrk="1"/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Hosted by NGII)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692364"/>
                  </a:ext>
                </a:extLst>
              </a:tr>
              <a:tr h="53952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13:30</a:t>
                      </a:r>
                      <a:r>
                        <a:rPr lang="en-US" altLang="ko-K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–15:00 </a:t>
                      </a:r>
                      <a:r>
                        <a:rPr lang="en-US" altLang="ko-KR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ko-KR" alt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en-US" altLang="ko-KR" sz="1200" b="1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US" altLang="ko-KR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Plenary 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769436"/>
                  </a:ext>
                </a:extLst>
              </a:tr>
              <a:tr h="53952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15:15-16:45</a:t>
                      </a:r>
                      <a:endParaRPr lang="ko-KR" alt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WG1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Meeting</a:t>
                      </a:r>
                      <a:endParaRPr lang="ko-KR" altLang="en-US" sz="12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WG2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WG3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WG4</a:t>
                      </a: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Meeting</a:t>
                      </a:r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924380"/>
                  </a:ext>
                </a:extLst>
              </a:tr>
              <a:tr h="53952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16:45-19:00</a:t>
                      </a:r>
                      <a:endParaRPr lang="ko-KR" alt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en-US" altLang="ko-KR" sz="1200" b="1" baseline="30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US" altLang="ko-K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Plenary Meeting</a:t>
                      </a:r>
                      <a:endParaRPr lang="ko-KR" altLang="en-US" sz="12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8009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336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309</Words>
  <Application>Microsoft Office PowerPoint</Application>
  <PresentationFormat>와이드스크린</PresentationFormat>
  <Paragraphs>98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국토지리정보원</dc:creator>
  <cp:lastModifiedBy>국토지리정보원</cp:lastModifiedBy>
  <cp:revision>50</cp:revision>
  <cp:lastPrinted>2025-08-27T01:14:55Z</cp:lastPrinted>
  <dcterms:created xsi:type="dcterms:W3CDTF">2025-07-10T03:43:22Z</dcterms:created>
  <dcterms:modified xsi:type="dcterms:W3CDTF">2025-09-17T07:23:35Z</dcterms:modified>
</cp:coreProperties>
</file>