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6" r:id="rId3"/>
    <p:sldId id="258" r:id="rId4"/>
    <p:sldId id="257" r:id="rId5"/>
    <p:sldId id="263" r:id="rId6"/>
    <p:sldId id="264" r:id="rId7"/>
    <p:sldId id="261" r:id="rId8"/>
    <p:sldId id="262" r:id="rId9"/>
    <p:sldId id="265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D79A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D79A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D79A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7" y="0"/>
            <a:ext cx="9137904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D79A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7217" y="522859"/>
            <a:ext cx="650367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D79AB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7217" y="1502409"/>
            <a:ext cx="7988934" cy="3729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7" y="0"/>
            <a:ext cx="9137904" cy="685799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60831" y="1384172"/>
            <a:ext cx="7223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Constantia"/>
                <a:cs typeface="Constantia"/>
              </a:rPr>
              <a:t>Executive</a:t>
            </a:r>
            <a:r>
              <a:rPr sz="4800" b="1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800" b="1" dirty="0">
                <a:solidFill>
                  <a:srgbClr val="FFFFFF"/>
                </a:solidFill>
                <a:latin typeface="Constantia"/>
                <a:cs typeface="Constantia"/>
              </a:rPr>
              <a:t>Board</a:t>
            </a:r>
            <a:r>
              <a:rPr sz="4800" b="1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800" b="1" spc="-10" dirty="0">
                <a:solidFill>
                  <a:srgbClr val="FFFFFF"/>
                </a:solidFill>
                <a:latin typeface="Constantia"/>
                <a:cs typeface="Constantia"/>
              </a:rPr>
              <a:t>Meeting</a:t>
            </a:r>
            <a:endParaRPr sz="4800" dirty="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9307" y="2138552"/>
            <a:ext cx="29476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13</a:t>
            </a:r>
            <a:r>
              <a:rPr sz="2000" b="1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March</a:t>
            </a:r>
            <a:r>
              <a:rPr sz="2000" b="1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onstantia"/>
                <a:cs typeface="Constantia"/>
              </a:rPr>
              <a:t>20</a:t>
            </a:r>
            <a:r>
              <a:rPr lang="en-US" sz="2000" b="1" spc="-20" dirty="0">
                <a:solidFill>
                  <a:srgbClr val="FFFFFF"/>
                </a:solidFill>
                <a:latin typeface="Constantia"/>
                <a:cs typeface="Constantia"/>
              </a:rPr>
              <a:t>23</a:t>
            </a:r>
            <a:endParaRPr sz="2000" dirty="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Singapore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1668" y="5462727"/>
            <a:ext cx="58206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Constantia"/>
                <a:cs typeface="Constantia"/>
              </a:rPr>
              <a:t>UN-GGIM-</a:t>
            </a:r>
            <a:r>
              <a:rPr sz="2000" b="1" dirty="0">
                <a:solidFill>
                  <a:srgbClr val="FFFFFF"/>
                </a:solidFill>
                <a:latin typeface="Constantia"/>
                <a:cs typeface="Constantia"/>
              </a:rPr>
              <a:t>AP</a:t>
            </a:r>
            <a:r>
              <a:rPr sz="2000" b="1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nstantia"/>
                <a:cs typeface="Constantia"/>
              </a:rPr>
              <a:t>President,</a:t>
            </a:r>
            <a:r>
              <a:rPr sz="2000" b="1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US" sz="2000" b="1" spc="-65" dirty="0">
                <a:solidFill>
                  <a:srgbClr val="FFFFFF"/>
                </a:solidFill>
                <a:latin typeface="Constantia"/>
                <a:cs typeface="Constantia"/>
              </a:rPr>
              <a:t>Mr. Antonius Wijanarto</a:t>
            </a:r>
            <a:endParaRPr sz="2000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59808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7" y="0"/>
            <a:ext cx="9137904" cy="685799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73783" y="3551301"/>
            <a:ext cx="59982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dirty="0">
                <a:solidFill>
                  <a:srgbClr val="FFFFFF"/>
                </a:solidFill>
                <a:latin typeface="Constantia"/>
                <a:cs typeface="Constantia"/>
              </a:rPr>
              <a:t>Briefing</a:t>
            </a:r>
            <a:r>
              <a:rPr sz="4000" b="1" spc="-8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onstantia"/>
                <a:cs typeface="Constantia"/>
              </a:rPr>
              <a:t>on</a:t>
            </a:r>
            <a:r>
              <a:rPr sz="4000" b="1" spc="-8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onstantia"/>
                <a:cs typeface="Constantia"/>
              </a:rPr>
              <a:t>key</a:t>
            </a:r>
            <a:r>
              <a:rPr sz="4000" b="1" spc="-9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Constantia"/>
                <a:cs typeface="Constantia"/>
              </a:rPr>
              <a:t>activities</a:t>
            </a:r>
            <a:endParaRPr sz="40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60831" y="1384172"/>
            <a:ext cx="7223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Constantia"/>
                <a:cs typeface="Constantia"/>
              </a:rPr>
              <a:t>Executive</a:t>
            </a:r>
            <a:r>
              <a:rPr sz="4800" b="1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800" b="1" dirty="0">
                <a:solidFill>
                  <a:srgbClr val="FFFFFF"/>
                </a:solidFill>
                <a:latin typeface="Constantia"/>
                <a:cs typeface="Constantia"/>
              </a:rPr>
              <a:t>Board</a:t>
            </a:r>
            <a:r>
              <a:rPr sz="4800" b="1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800" b="1" spc="-10" dirty="0">
                <a:solidFill>
                  <a:srgbClr val="FFFFFF"/>
                </a:solidFill>
                <a:latin typeface="Constantia"/>
                <a:cs typeface="Constantia"/>
              </a:rPr>
              <a:t>Meeting</a:t>
            </a:r>
            <a:endParaRPr sz="4800" dirty="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9307" y="2138552"/>
            <a:ext cx="29476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13</a:t>
            </a:r>
            <a:r>
              <a:rPr sz="2000" b="1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March</a:t>
            </a:r>
            <a:r>
              <a:rPr sz="2000" b="1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onstantia"/>
                <a:cs typeface="Constantia"/>
              </a:rPr>
              <a:t>20</a:t>
            </a:r>
            <a:r>
              <a:rPr lang="en-US" sz="2000" b="1" spc="-20" dirty="0">
                <a:solidFill>
                  <a:srgbClr val="FFFFFF"/>
                </a:solidFill>
                <a:latin typeface="Constantia"/>
                <a:cs typeface="Constantia"/>
              </a:rPr>
              <a:t>23</a:t>
            </a:r>
            <a:endParaRPr sz="2000" dirty="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Singapore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1668" y="5462727"/>
            <a:ext cx="58206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Constantia"/>
                <a:cs typeface="Constantia"/>
              </a:rPr>
              <a:t>UN-GGIM-</a:t>
            </a:r>
            <a:r>
              <a:rPr sz="2000" b="1" dirty="0">
                <a:solidFill>
                  <a:srgbClr val="FFFFFF"/>
                </a:solidFill>
                <a:latin typeface="Constantia"/>
                <a:cs typeface="Constantia"/>
              </a:rPr>
              <a:t>AP</a:t>
            </a:r>
            <a:r>
              <a:rPr sz="2000" b="1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nstantia"/>
                <a:cs typeface="Constantia"/>
              </a:rPr>
              <a:t>President,</a:t>
            </a:r>
            <a:r>
              <a:rPr sz="2000" b="1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US" sz="2000" b="1" spc="-65" dirty="0">
                <a:solidFill>
                  <a:srgbClr val="FFFFFF"/>
                </a:solidFill>
                <a:latin typeface="Constantia"/>
                <a:cs typeface="Constantia"/>
              </a:rPr>
              <a:t>Mr. Antonius Wijanarto</a:t>
            </a:r>
            <a:endParaRPr sz="20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309498"/>
            <a:ext cx="68008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11th Plenary Meeting 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1219200"/>
            <a:ext cx="8013065" cy="3976088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1800" dirty="0">
                <a:latin typeface="Constantia"/>
                <a:cs typeface="Constantia"/>
              </a:rPr>
              <a:t>14</a:t>
            </a:r>
            <a:r>
              <a:rPr sz="1800" spc="-10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Oct</a:t>
            </a:r>
            <a:r>
              <a:rPr sz="1800" spc="-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20</a:t>
            </a:r>
            <a:r>
              <a:rPr lang="en-US" sz="1800" dirty="0">
                <a:latin typeface="Constantia"/>
                <a:cs typeface="Constantia"/>
              </a:rPr>
              <a:t>22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Hyderabad, India</a:t>
            </a:r>
            <a:endParaRPr sz="1800" dirty="0">
              <a:latin typeface="Constantia"/>
              <a:cs typeface="Constantia"/>
            </a:endParaRP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1800" dirty="0">
                <a:latin typeface="Constantia"/>
                <a:cs typeface="Constantia"/>
              </a:rPr>
              <a:t>Election of new President and Executive Board for 2022 – 2024</a:t>
            </a: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latin typeface="Constantia"/>
                <a:cs typeface="Constantia"/>
              </a:rPr>
              <a:t>Continuation of three Working Groups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Working Group 1: Geodetic Reference Frame</a:t>
            </a:r>
          </a:p>
          <a:p>
            <a:pPr marL="743585" marR="5080" lvl="1" indent="-342900"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Working Group 2: </a:t>
            </a:r>
            <a:r>
              <a:rPr lang="en-US" sz="1800" dirty="0" err="1">
                <a:latin typeface="Constantia"/>
                <a:cs typeface="Constantia"/>
              </a:rPr>
              <a:t>Cadastre</a:t>
            </a:r>
            <a:r>
              <a:rPr lang="en-US" sz="1800" dirty="0">
                <a:latin typeface="Constantia"/>
                <a:cs typeface="Constantia"/>
              </a:rPr>
              <a:t> and Land Management</a:t>
            </a:r>
            <a:endParaRPr lang="en-US" dirty="0">
              <a:latin typeface="Constantia"/>
              <a:cs typeface="Constantia"/>
            </a:endParaRPr>
          </a:p>
          <a:p>
            <a:pPr marL="743585" marR="5080" lvl="1" indent="-342900"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Working Group 3: Integrating Geospatial Information and Statistics</a:t>
            </a:r>
            <a:endParaRPr lang="en-US" dirty="0">
              <a:latin typeface="Constantia"/>
              <a:cs typeface="Constantia"/>
            </a:endParaRP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latin typeface="Constantia"/>
                <a:cs typeface="Constantia"/>
              </a:rPr>
              <a:t>Establishment of one new Working Group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Working Group 4: Integrated Geospatial Information Framework</a:t>
            </a:r>
            <a:endParaRPr lang="en-US" dirty="0">
              <a:latin typeface="Constantia"/>
              <a:cs typeface="Constantia"/>
            </a:endParaRP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latin typeface="Constantia"/>
                <a:cs typeface="Constantia"/>
              </a:rPr>
              <a:t>Adoption of four Working Group workplans</a:t>
            </a: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endParaRPr lang="en-US" dirty="0">
              <a:latin typeface="Constantia"/>
              <a:cs typeface="Constantia"/>
            </a:endParaRPr>
          </a:p>
          <a:p>
            <a:pPr marL="400685" marR="5080" lvl="1">
              <a:lnSpc>
                <a:spcPct val="100000"/>
              </a:lnSpc>
              <a:spcBef>
                <a:spcPts val="650"/>
              </a:spcBef>
              <a:tabLst>
                <a:tab pos="743585" algn="l"/>
                <a:tab pos="744855" algn="l"/>
              </a:tabLst>
            </a:pPr>
            <a:endParaRPr lang="en-US" sz="18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817" y="364312"/>
            <a:ext cx="824118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Fourth Ministerial Conference on Space Applications</a:t>
            </a:r>
            <a:endParaRPr lang="en-US"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1066800"/>
            <a:ext cx="8001000" cy="5058436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indent="-342265"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dirty="0">
                <a:latin typeface="Constantia"/>
                <a:cs typeface="Constantia"/>
              </a:rPr>
              <a:t>26</a:t>
            </a:r>
            <a:r>
              <a:rPr lang="en-US" sz="1800" spc="-10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October</a:t>
            </a:r>
            <a:r>
              <a:rPr lang="en-US" sz="1800" spc="-5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2022,</a:t>
            </a:r>
            <a:r>
              <a:rPr lang="en-US" sz="1800" spc="-20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Jakarta, </a:t>
            </a:r>
            <a:r>
              <a:rPr lang="en-US" sz="1800" spc="-10" dirty="0">
                <a:latin typeface="Constantia"/>
                <a:cs typeface="Constantia"/>
              </a:rPr>
              <a:t>Indonesia</a:t>
            </a:r>
            <a:endParaRPr lang="en-US" sz="1800" dirty="0">
              <a:latin typeface="Constantia"/>
              <a:cs typeface="Constantia"/>
            </a:endParaRP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800" dirty="0">
                <a:latin typeface="Constantia"/>
                <a:cs typeface="Constantia"/>
              </a:rPr>
              <a:t>Jakarta Ministerial Declaration</a:t>
            </a:r>
            <a:r>
              <a:rPr lang="en-US" sz="1800" spc="-30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was</a:t>
            </a:r>
            <a:r>
              <a:rPr lang="en-US" sz="1800" spc="-30" dirty="0">
                <a:latin typeface="Constantia"/>
                <a:cs typeface="Constantia"/>
              </a:rPr>
              <a:t> </a:t>
            </a:r>
            <a:r>
              <a:rPr lang="en-US" sz="1800" spc="-10" dirty="0">
                <a:latin typeface="Constantia"/>
                <a:cs typeface="Constantia"/>
              </a:rPr>
              <a:t>endorsed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dirty="0">
                <a:latin typeface="Constantia"/>
                <a:cs typeface="Constantia"/>
              </a:rPr>
              <a:t>C</a:t>
            </a:r>
            <a:r>
              <a:rPr lang="en-US" sz="1800" dirty="0">
                <a:latin typeface="Constantia"/>
                <a:cs typeface="Constantia"/>
              </a:rPr>
              <a:t>ommitment of countries to using innovative space applications to address outstanding and emerging development challenges.</a:t>
            </a:r>
          </a:p>
          <a:p>
            <a:pPr marL="743585" marR="58039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Countries have implemented over 600 activities contributing to 156 out of the 188 actions identified in the 2018 Asia-Pacific Plan of Action on Space Applications for Sustainable Development.</a:t>
            </a:r>
          </a:p>
          <a:p>
            <a:pPr marL="743585" marR="58039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Accelerate Phase II of the Plan of Action under the guiding theme “Space+ for our Earth and Future,” comprising four core elements:</a:t>
            </a:r>
          </a:p>
          <a:p>
            <a:pPr marL="1139825" marR="580390" lvl="5" indent="-346075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744538" algn="l"/>
                <a:tab pos="914400" algn="l"/>
              </a:tabLst>
            </a:pPr>
            <a:r>
              <a:rPr lang="en-US" dirty="0">
                <a:latin typeface="Constantia"/>
                <a:cs typeface="Constantia"/>
              </a:rPr>
              <a:t>leveraging innovative digital applications;</a:t>
            </a:r>
          </a:p>
          <a:p>
            <a:pPr marL="1139825" marR="580390" lvl="2" indent="-346075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744538" algn="l"/>
                <a:tab pos="914400" algn="l"/>
              </a:tabLst>
            </a:pPr>
            <a:r>
              <a:rPr lang="en-US" dirty="0">
                <a:latin typeface="Constantia"/>
                <a:cs typeface="Constantia"/>
              </a:rPr>
              <a:t>engaging end users, including the private sector and youth;</a:t>
            </a:r>
          </a:p>
          <a:p>
            <a:pPr marL="1139825" marR="580390" lvl="2" indent="-346075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744538" algn="l"/>
                <a:tab pos="914400" algn="l"/>
              </a:tabLst>
            </a:pPr>
            <a:r>
              <a:rPr lang="en-US" dirty="0">
                <a:latin typeface="Constantia"/>
                <a:cs typeface="Constantia"/>
              </a:rPr>
              <a:t>managing data and information more effectively; and</a:t>
            </a:r>
          </a:p>
          <a:p>
            <a:pPr marL="1139825" marR="580390" lvl="2" indent="-346075">
              <a:spcBef>
                <a:spcPts val="650"/>
              </a:spcBef>
              <a:buFont typeface="Wingdings" panose="05000000000000000000" pitchFamily="2" charset="2"/>
              <a:buChar char="§"/>
              <a:tabLst>
                <a:tab pos="744538" algn="l"/>
                <a:tab pos="914400" algn="l"/>
              </a:tabLst>
            </a:pPr>
            <a:r>
              <a:rPr lang="en-US" dirty="0">
                <a:latin typeface="Constantia"/>
                <a:cs typeface="Constantia"/>
              </a:rPr>
              <a:t>enhancing partnerships with national, regional and global stakeholders.</a:t>
            </a: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1800" dirty="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6" y="309498"/>
            <a:ext cx="8215783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Workshop on enhancing the sharing of geospatial information and support to the users in developing countries</a:t>
            </a:r>
            <a:endParaRPr lang="en-US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1975365"/>
            <a:ext cx="8013065" cy="290143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1800" spc="-10" dirty="0">
                <a:latin typeface="Constantia"/>
                <a:cs typeface="Constantia"/>
              </a:rPr>
              <a:t>15-16 December 2022</a:t>
            </a:r>
            <a:r>
              <a:rPr sz="1800" dirty="0">
                <a:latin typeface="Constantia"/>
                <a:cs typeface="Constantia"/>
              </a:rPr>
              <a:t>,</a:t>
            </a:r>
            <a:r>
              <a:rPr sz="1800" spc="-20" dirty="0">
                <a:latin typeface="Constantia"/>
                <a:cs typeface="Constantia"/>
              </a:rPr>
              <a:t> </a:t>
            </a:r>
            <a:r>
              <a:rPr lang="en-US" sz="1800" dirty="0">
                <a:latin typeface="Constantia"/>
                <a:cs typeface="Constantia"/>
              </a:rPr>
              <a:t>Virtual</a:t>
            </a:r>
            <a:endParaRPr sz="1800" dirty="0">
              <a:latin typeface="Constantia"/>
              <a:cs typeface="Constantia"/>
            </a:endParaRP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1800" dirty="0">
                <a:latin typeface="Constantia"/>
                <a:cs typeface="Constantia"/>
              </a:rPr>
              <a:t>Expert group meeting to share: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Share experiences of existing geospatial information platforms</a:t>
            </a:r>
          </a:p>
          <a:p>
            <a:pPr marL="743585" marR="5080" lvl="1" indent="-342900"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Discuss standard operational procedures</a:t>
            </a:r>
          </a:p>
          <a:p>
            <a:pPr marL="743585" marR="5080" lvl="1" indent="-342900"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Explore options for a regional networked geospatial datahub</a:t>
            </a:r>
          </a:p>
          <a:p>
            <a:pPr marL="354965" indent="-342265">
              <a:lnSpc>
                <a:spcPct val="10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latin typeface="Constantia"/>
                <a:cs typeface="Constantia"/>
              </a:rPr>
              <a:t>76 participants from 16 countries</a:t>
            </a:r>
          </a:p>
          <a:p>
            <a:pPr marL="354965" indent="-342265">
              <a:spcBef>
                <a:spcPts val="645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lang="en-US" dirty="0">
                <a:latin typeface="Constantia"/>
                <a:cs typeface="Constantia"/>
              </a:rPr>
              <a:t>20 presentations and panel discussion on information sharing platforms</a:t>
            </a:r>
          </a:p>
          <a:p>
            <a:pPr marL="400685" marR="5080" lvl="1">
              <a:lnSpc>
                <a:spcPct val="100000"/>
              </a:lnSpc>
              <a:spcBef>
                <a:spcPts val="650"/>
              </a:spcBef>
              <a:tabLst>
                <a:tab pos="743585" algn="l"/>
                <a:tab pos="744855" algn="l"/>
              </a:tabLst>
            </a:pPr>
            <a:endParaRPr lang="en-US" sz="1800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12989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6" y="309498"/>
            <a:ext cx="821578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Contribution to UN-GGIM Global Agenda </a:t>
            </a:r>
            <a:endParaRPr lang="en-US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47217" y="990600"/>
            <a:ext cx="8013065" cy="5417509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1800" spc="-10" dirty="0">
                <a:latin typeface="Constantia"/>
                <a:cs typeface="Constantia"/>
              </a:rPr>
              <a:t>UN-GGIM-AP nominations to UN-GGIM Subcommittee on Geodesy: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Australia (Mr. Nicholas Brown)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China (Mr. </a:t>
            </a:r>
            <a:r>
              <a:rPr lang="en-US" sz="1800" dirty="0" err="1">
                <a:latin typeface="Constantia"/>
                <a:cs typeface="Constantia"/>
              </a:rPr>
              <a:t>Yamin</a:t>
            </a:r>
            <a:r>
              <a:rPr lang="en-US" sz="1800" dirty="0">
                <a:latin typeface="Constantia"/>
                <a:cs typeface="Constantia"/>
              </a:rPr>
              <a:t> Dang)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India (Mr. Upendra Nath Mishra)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Indonesia (Mr. </a:t>
            </a:r>
            <a:r>
              <a:rPr lang="en-US" sz="1800" dirty="0" err="1">
                <a:latin typeface="Constantia"/>
                <a:cs typeface="Constantia"/>
              </a:rPr>
              <a:t>Sidik</a:t>
            </a:r>
            <a:r>
              <a:rPr lang="en-US" sz="1800" dirty="0">
                <a:latin typeface="Constantia"/>
                <a:cs typeface="Constantia"/>
              </a:rPr>
              <a:t> Tri Wibowo)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Japan (Mr. </a:t>
            </a:r>
            <a:r>
              <a:rPr lang="en-US" sz="1800" dirty="0" err="1">
                <a:latin typeface="Constantia"/>
                <a:cs typeface="Constantia"/>
              </a:rPr>
              <a:t>Basara</a:t>
            </a:r>
            <a:r>
              <a:rPr lang="en-US" sz="1800" dirty="0">
                <a:latin typeface="Constantia"/>
                <a:cs typeface="Constantia"/>
              </a:rPr>
              <a:t> Miyahara)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Russia (Mr. Alexey </a:t>
            </a:r>
            <a:r>
              <a:rPr lang="en-US" sz="1800" dirty="0" err="1">
                <a:latin typeface="Constantia"/>
                <a:cs typeface="Constantia"/>
              </a:rPr>
              <a:t>Trifonov</a:t>
            </a:r>
            <a:r>
              <a:rPr lang="en-US" sz="1800" dirty="0">
                <a:latin typeface="Constantia"/>
                <a:cs typeface="Constantia"/>
              </a:rPr>
              <a:t>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Fiji (Mr. </a:t>
            </a:r>
            <a:r>
              <a:rPr lang="en-US" sz="1800" dirty="0" err="1">
                <a:latin typeface="Constantia"/>
                <a:cs typeface="Constantia"/>
              </a:rPr>
              <a:t>Asakia</a:t>
            </a:r>
            <a:r>
              <a:rPr lang="en-US" sz="1800" dirty="0">
                <a:latin typeface="Constantia"/>
                <a:cs typeface="Constantia"/>
              </a:rPr>
              <a:t> </a:t>
            </a:r>
            <a:r>
              <a:rPr lang="en-US" sz="1800" dirty="0" err="1">
                <a:latin typeface="Constantia"/>
                <a:cs typeface="Constantia"/>
              </a:rPr>
              <a:t>Tabua</a:t>
            </a:r>
            <a:r>
              <a:rPr lang="en-US" sz="1800" dirty="0">
                <a:latin typeface="Constantia"/>
                <a:cs typeface="Constantia"/>
              </a:rPr>
              <a:t>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New Zealand (Mr. Nic Donnelly)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Mongolia (Mr. </a:t>
            </a:r>
            <a:r>
              <a:rPr lang="en-US" sz="1800" dirty="0" err="1">
                <a:latin typeface="Constantia"/>
                <a:cs typeface="Constantia"/>
              </a:rPr>
              <a:t>Dalkhaa</a:t>
            </a:r>
            <a:r>
              <a:rPr lang="en-US" sz="1800" dirty="0">
                <a:latin typeface="Constantia"/>
                <a:cs typeface="Constantia"/>
              </a:rPr>
              <a:t> </a:t>
            </a:r>
            <a:r>
              <a:rPr lang="en-US" sz="1800" dirty="0" err="1">
                <a:latin typeface="Constantia"/>
                <a:cs typeface="Constantia"/>
              </a:rPr>
              <a:t>Munkhtsetseg</a:t>
            </a:r>
            <a:r>
              <a:rPr lang="en-US" sz="1800" dirty="0">
                <a:latin typeface="Constantia"/>
                <a:cs typeface="Constantia"/>
              </a:rPr>
              <a:t>)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z="1800" dirty="0">
                <a:latin typeface="Constantia"/>
                <a:cs typeface="Constantia"/>
              </a:rPr>
              <a:t>Republic of Korea (Mr. </a:t>
            </a:r>
            <a:r>
              <a:rPr lang="en-US" sz="1800" dirty="0" err="1">
                <a:latin typeface="Constantia"/>
                <a:cs typeface="Constantia"/>
              </a:rPr>
              <a:t>Jongsin</a:t>
            </a:r>
            <a:r>
              <a:rPr lang="en-US" sz="1800" dirty="0">
                <a:latin typeface="Constantia"/>
                <a:cs typeface="Constantia"/>
              </a:rPr>
              <a:t> Lee)</a:t>
            </a: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pc="-10" dirty="0">
                <a:latin typeface="Constantia"/>
                <a:cs typeface="Constantia"/>
              </a:rPr>
              <a:t>Recommended by Working Group 1: Geodetic Reference Frame and endorsed by the Executive Board on 21 Feb 2023.</a:t>
            </a:r>
            <a:endParaRPr lang="en-US" sz="1800" spc="-10" dirty="0">
              <a:latin typeface="Constantia"/>
              <a:cs typeface="Constantia"/>
            </a:endParaRPr>
          </a:p>
          <a:p>
            <a:pPr marL="354965" indent="-342265">
              <a:lnSpc>
                <a:spcPct val="100000"/>
              </a:lnSpc>
              <a:spcBef>
                <a:spcPts val="745"/>
              </a:spcBef>
              <a:buChar char="•"/>
              <a:tabLst>
                <a:tab pos="354965" algn="l"/>
                <a:tab pos="355600" algn="l"/>
              </a:tabLst>
            </a:pPr>
            <a:endParaRPr lang="en-US" dirty="0">
              <a:latin typeface="Constantia"/>
              <a:cs typeface="Constantia"/>
            </a:endParaRPr>
          </a:p>
          <a:p>
            <a:pPr marL="400685" marR="5080" lvl="1">
              <a:lnSpc>
                <a:spcPct val="100000"/>
              </a:lnSpc>
              <a:spcBef>
                <a:spcPts val="650"/>
              </a:spcBef>
              <a:tabLst>
                <a:tab pos="743585" algn="l"/>
                <a:tab pos="744855" algn="l"/>
              </a:tabLst>
            </a:pPr>
            <a:endParaRPr lang="en-US" sz="1800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84577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dirty="0"/>
              <a:t>Activities to be</a:t>
            </a:r>
            <a:endParaRPr spc="-1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47217" y="1502409"/>
            <a:ext cx="7988934" cy="38369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1877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Confirmation of UN-GGIM-AP TOR 2022-2024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Updated focal point contacts</a:t>
            </a:r>
            <a:endParaRPr lang="en-US" sz="1800" dirty="0">
              <a:latin typeface="Constantia"/>
              <a:cs typeface="Constantia"/>
            </a:endParaRPr>
          </a:p>
          <a:p>
            <a:pPr marL="743585" marR="5080" lvl="1" indent="-342900"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Workplans</a:t>
            </a:r>
          </a:p>
          <a:p>
            <a:pPr marL="354965" marR="31877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Twelfth Plenary Meeting of UN-GGIM-AP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Tentatively planned for early November in Bali, Indonesia</a:t>
            </a:r>
          </a:p>
          <a:p>
            <a:pPr marL="354965" marR="31877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Secretariat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Appreciate the Government of Japan to have supported JPO for proceedings</a:t>
            </a:r>
          </a:p>
          <a:p>
            <a:pPr marL="743585" marR="5080" lvl="1" indent="-342900">
              <a:lnSpc>
                <a:spcPct val="100000"/>
              </a:lnSpc>
              <a:spcBef>
                <a:spcPts val="650"/>
              </a:spcBef>
              <a:buFont typeface="Wingdings"/>
              <a:buChar char=""/>
              <a:tabLst>
                <a:tab pos="743585" algn="l"/>
                <a:tab pos="744855" algn="l"/>
              </a:tabLst>
            </a:pPr>
            <a:r>
              <a:rPr lang="en-US" spc="-10" dirty="0">
                <a:latin typeface="Constantia" panose="02030602050306030303" pitchFamily="18" charset="0"/>
              </a:rPr>
              <a:t>JPO from China to be joining ESCAP later this year to continue support for proceedings</a:t>
            </a:r>
            <a:endParaRPr lang="en-US" sz="1800" dirty="0">
              <a:latin typeface="Constantia"/>
              <a:cs typeface="Constantia"/>
            </a:endParaRPr>
          </a:p>
          <a:p>
            <a:pPr marL="469265" marR="318770" lvl="1"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en-US" spc="-10" dirty="0"/>
          </a:p>
          <a:p>
            <a:pPr marL="469265" marR="318770" lvl="1"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en-US"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0351" y="2705481"/>
            <a:ext cx="30048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FFFF"/>
                </a:solidFill>
                <a:latin typeface="Constantia"/>
                <a:cs typeface="Constantia"/>
              </a:rPr>
              <a:t>Thank</a:t>
            </a:r>
            <a:r>
              <a:rPr sz="4400" b="1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400" b="1" spc="-20" dirty="0">
                <a:solidFill>
                  <a:srgbClr val="FFFFFF"/>
                </a:solidFill>
                <a:latin typeface="Constantia"/>
                <a:cs typeface="Constantia"/>
              </a:rPr>
              <a:t>you!</a:t>
            </a:r>
            <a:endParaRPr sz="4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7" y="0"/>
            <a:ext cx="9137904" cy="685799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60831" y="1384172"/>
            <a:ext cx="72231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Constantia"/>
                <a:cs typeface="Constantia"/>
              </a:rPr>
              <a:t>Executive</a:t>
            </a:r>
            <a:r>
              <a:rPr sz="4800" b="1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800" b="1" dirty="0">
                <a:solidFill>
                  <a:srgbClr val="FFFFFF"/>
                </a:solidFill>
                <a:latin typeface="Constantia"/>
                <a:cs typeface="Constantia"/>
              </a:rPr>
              <a:t>Board</a:t>
            </a:r>
            <a:r>
              <a:rPr sz="4800" b="1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4800" b="1" spc="-10" dirty="0">
                <a:solidFill>
                  <a:srgbClr val="FFFFFF"/>
                </a:solidFill>
                <a:latin typeface="Constantia"/>
                <a:cs typeface="Constantia"/>
              </a:rPr>
              <a:t>Meeting</a:t>
            </a:r>
            <a:endParaRPr sz="4800" dirty="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9307" y="2138552"/>
            <a:ext cx="29476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13</a:t>
            </a:r>
            <a:r>
              <a:rPr sz="2000" b="1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March</a:t>
            </a:r>
            <a:r>
              <a:rPr sz="2000" b="1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onstantia"/>
                <a:cs typeface="Constantia"/>
              </a:rPr>
              <a:t>20</a:t>
            </a:r>
            <a:r>
              <a:rPr lang="en-US" sz="2000" b="1" spc="-20" dirty="0">
                <a:solidFill>
                  <a:srgbClr val="FFFFFF"/>
                </a:solidFill>
                <a:latin typeface="Constantia"/>
                <a:cs typeface="Constantia"/>
              </a:rPr>
              <a:t>23</a:t>
            </a:r>
            <a:endParaRPr sz="2000" dirty="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nstantia"/>
                <a:cs typeface="Constantia"/>
              </a:rPr>
              <a:t>Singapore</a:t>
            </a:r>
            <a:endParaRPr sz="2000" dirty="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1668" y="5462727"/>
            <a:ext cx="582066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Constantia"/>
                <a:cs typeface="Constantia"/>
              </a:rPr>
              <a:t>UN-GGIM-</a:t>
            </a:r>
            <a:r>
              <a:rPr sz="2000" b="1" dirty="0">
                <a:solidFill>
                  <a:srgbClr val="FFFFFF"/>
                </a:solidFill>
                <a:latin typeface="Constantia"/>
                <a:cs typeface="Constantia"/>
              </a:rPr>
              <a:t>AP</a:t>
            </a:r>
            <a:r>
              <a:rPr sz="2000" b="1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onstantia"/>
                <a:cs typeface="Constantia"/>
              </a:rPr>
              <a:t>President,</a:t>
            </a:r>
            <a:r>
              <a:rPr sz="2000" b="1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lang="en-US" sz="2000" b="1" spc="-65" dirty="0">
                <a:solidFill>
                  <a:srgbClr val="FFFFFF"/>
                </a:solidFill>
                <a:latin typeface="Constantia"/>
                <a:cs typeface="Constantia"/>
              </a:rPr>
              <a:t>Mr. Antonius Wijanarto</a:t>
            </a:r>
            <a:endParaRPr sz="2000" dirty="0"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66391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468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Constantia</vt:lpstr>
      <vt:lpstr>Wingdings</vt:lpstr>
      <vt:lpstr>Office Theme</vt:lpstr>
      <vt:lpstr>Executive Board Meeting</vt:lpstr>
      <vt:lpstr>Executive Board Meeting</vt:lpstr>
      <vt:lpstr>11th Plenary Meeting </vt:lpstr>
      <vt:lpstr>Fourth Ministerial Conference on Space Applications</vt:lpstr>
      <vt:lpstr>Workshop on enhancing the sharing of geospatial information and support to the users in developing countries</vt:lpstr>
      <vt:lpstr>Contribution to UN-GGIM Global Agenda </vt:lpstr>
      <vt:lpstr>Activities to be</vt:lpstr>
      <vt:lpstr>Thank you!</vt:lpstr>
      <vt:lpstr>Executive Board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Chul Min Lee</cp:lastModifiedBy>
  <cp:revision>12</cp:revision>
  <dcterms:created xsi:type="dcterms:W3CDTF">2023-03-11T03:26:38Z</dcterms:created>
  <dcterms:modified xsi:type="dcterms:W3CDTF">2023-03-13T07:45:17Z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2020-10-02T00:00:00Z</vt:filetime>
  </property>
  <property fmtid="{D5CDD505-2E9C-101B-9397-08002B2CF9AE}" pid="3" name="Creator">
    <vt:lpwstr>Microsoft® PowerPoint® für Office 365</vt:lpwstr>
  </property>
  <property fmtid="{D5CDD505-2E9C-101B-9397-08002B2CF9AE}" pid="4" name="LastSaved">
    <vt:filetime>2023-03-11T00:00:00Z</vt:filetime>
  </property>
  <property fmtid="{D5CDD505-2E9C-101B-9397-08002B2CF9AE}" pid="5" name="Producer">
    <vt:lpwstr>Microsoft® PowerPoint® für Office 365</vt:lpwstr>
  </property>
</Properties>
</file>