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89" r:id="rId5"/>
    <p:sldId id="290" r:id="rId6"/>
    <p:sldId id="291" r:id="rId7"/>
    <p:sldId id="259" r:id="rId8"/>
    <p:sldId id="267" r:id="rId9"/>
    <p:sldId id="260" r:id="rId10"/>
    <p:sldId id="261" r:id="rId11"/>
    <p:sldId id="262" r:id="rId12"/>
    <p:sldId id="292" r:id="rId13"/>
    <p:sldId id="293" r:id="rId14"/>
    <p:sldId id="263" r:id="rId15"/>
    <p:sldId id="264" r:id="rId16"/>
    <p:sldId id="265"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51" d="100"/>
          <a:sy n="51" d="100"/>
        </p:scale>
        <p:origin x="58" y="9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8250F-0120-4386-B362-8B7BBC548042}" type="datetimeFigureOut">
              <a:rPr lang="en-AU" smtClean="0"/>
              <a:t>13/03/2023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1FA6E-CAF9-4300-9CBA-F6931BD49371}" type="slidenum">
              <a:rPr lang="en-AU" smtClean="0"/>
              <a:t>‹#›</a:t>
            </a:fld>
            <a:endParaRPr lang="en-AU"/>
          </a:p>
        </p:txBody>
      </p:sp>
    </p:spTree>
    <p:extLst>
      <p:ext uri="{BB962C8B-B14F-4D97-AF65-F5344CB8AC3E}">
        <p14:creationId xmlns:p14="http://schemas.microsoft.com/office/powerpoint/2010/main" val="325764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95BD-87A7-4479-A068-4934F5458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8980C42-1BB6-4F41-8DDF-7B7C184CC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036DA5D-53A9-4E5F-9E13-E49077C92F10}"/>
              </a:ext>
            </a:extLst>
          </p:cNvPr>
          <p:cNvSpPr>
            <a:spLocks noGrp="1"/>
          </p:cNvSpPr>
          <p:nvPr>
            <p:ph type="dt" sz="half" idx="10"/>
          </p:nvPr>
        </p:nvSpPr>
        <p:spPr/>
        <p:txBody>
          <a:bodyPr/>
          <a:lstStyle/>
          <a:p>
            <a:fld id="{7B3A8A0F-6756-48E4-9E60-80F4449EF6D9}" type="datetime1">
              <a:rPr lang="en-AU" smtClean="0"/>
              <a:t>13/03/2023</a:t>
            </a:fld>
            <a:endParaRPr lang="en-AU"/>
          </a:p>
        </p:txBody>
      </p:sp>
      <p:sp>
        <p:nvSpPr>
          <p:cNvPr id="5" name="Footer Placeholder 4">
            <a:extLst>
              <a:ext uri="{FF2B5EF4-FFF2-40B4-BE49-F238E27FC236}">
                <a16:creationId xmlns:a16="http://schemas.microsoft.com/office/drawing/2014/main" id="{5196636F-E286-41FB-8FA1-976DC65AA31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83B017-2759-4AEE-AB5A-BCF62431B723}"/>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114754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11D7-7657-4784-A929-5F0F4A0986E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8AE224D-5B7F-4531-8D67-73C8B97B55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93ED483-CBF1-4257-A6C5-5DAB091CCE32}"/>
              </a:ext>
            </a:extLst>
          </p:cNvPr>
          <p:cNvSpPr>
            <a:spLocks noGrp="1"/>
          </p:cNvSpPr>
          <p:nvPr>
            <p:ph type="dt" sz="half" idx="10"/>
          </p:nvPr>
        </p:nvSpPr>
        <p:spPr/>
        <p:txBody>
          <a:bodyPr/>
          <a:lstStyle/>
          <a:p>
            <a:fld id="{70A9C096-F928-4398-A997-C9F784B809AA}" type="datetime1">
              <a:rPr lang="en-AU" smtClean="0"/>
              <a:t>13/03/2023</a:t>
            </a:fld>
            <a:endParaRPr lang="en-AU"/>
          </a:p>
        </p:txBody>
      </p:sp>
      <p:sp>
        <p:nvSpPr>
          <p:cNvPr id="5" name="Footer Placeholder 4">
            <a:extLst>
              <a:ext uri="{FF2B5EF4-FFF2-40B4-BE49-F238E27FC236}">
                <a16:creationId xmlns:a16="http://schemas.microsoft.com/office/drawing/2014/main" id="{C6CC46BB-74AB-410D-81ED-5205F7BBBC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06DF04B-D6E4-45F4-9A63-B226088D3C39}"/>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55523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99C963-F391-4254-8272-55D359561B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A63EF5C-F11F-4958-90B3-A88BA4DFC8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860F16-DAE6-4605-B1CC-92F5DA015322}"/>
              </a:ext>
            </a:extLst>
          </p:cNvPr>
          <p:cNvSpPr>
            <a:spLocks noGrp="1"/>
          </p:cNvSpPr>
          <p:nvPr>
            <p:ph type="dt" sz="half" idx="10"/>
          </p:nvPr>
        </p:nvSpPr>
        <p:spPr/>
        <p:txBody>
          <a:bodyPr/>
          <a:lstStyle/>
          <a:p>
            <a:fld id="{AC85A82F-7468-4A02-9336-86C426EA82F0}" type="datetime1">
              <a:rPr lang="en-AU" smtClean="0"/>
              <a:t>13/03/2023</a:t>
            </a:fld>
            <a:endParaRPr lang="en-AU"/>
          </a:p>
        </p:txBody>
      </p:sp>
      <p:sp>
        <p:nvSpPr>
          <p:cNvPr id="5" name="Footer Placeholder 4">
            <a:extLst>
              <a:ext uri="{FF2B5EF4-FFF2-40B4-BE49-F238E27FC236}">
                <a16:creationId xmlns:a16="http://schemas.microsoft.com/office/drawing/2014/main" id="{73BE611C-0C35-4D91-BA9C-9D75107A31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A117C1-8C28-4A12-AF22-24B0D8D2FC04}"/>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1777574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8DFD-05F0-45D7-8168-A279539221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7DA64C-C5D7-4972-A35F-8E6B6485E8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B53D20-1A95-49F0-AB23-59D433543EA4}"/>
              </a:ext>
            </a:extLst>
          </p:cNvPr>
          <p:cNvSpPr>
            <a:spLocks noGrp="1"/>
          </p:cNvSpPr>
          <p:nvPr>
            <p:ph type="dt" sz="half" idx="10"/>
          </p:nvPr>
        </p:nvSpPr>
        <p:spPr/>
        <p:txBody>
          <a:bodyPr/>
          <a:lstStyle/>
          <a:p>
            <a:fld id="{9B4CF336-9224-4DFE-8377-05C156214867}" type="datetime1">
              <a:rPr lang="en-AU" smtClean="0"/>
              <a:t>13/03/2023</a:t>
            </a:fld>
            <a:endParaRPr lang="en-AU"/>
          </a:p>
        </p:txBody>
      </p:sp>
      <p:sp>
        <p:nvSpPr>
          <p:cNvPr id="5" name="Footer Placeholder 4">
            <a:extLst>
              <a:ext uri="{FF2B5EF4-FFF2-40B4-BE49-F238E27FC236}">
                <a16:creationId xmlns:a16="http://schemas.microsoft.com/office/drawing/2014/main" id="{DF38984E-77F4-4AEC-8951-CFFB7BBE22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F45480-4DE0-4BA4-A5C3-05FC28FB09CA}"/>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190545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DB0C-45B7-43FC-8BE1-4ED277EB36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C1E0BAC-B354-427E-854F-F4259ED0E5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328AA5-352F-41AE-B02F-949AD2AFD019}"/>
              </a:ext>
            </a:extLst>
          </p:cNvPr>
          <p:cNvSpPr>
            <a:spLocks noGrp="1"/>
          </p:cNvSpPr>
          <p:nvPr>
            <p:ph type="dt" sz="half" idx="10"/>
          </p:nvPr>
        </p:nvSpPr>
        <p:spPr/>
        <p:txBody>
          <a:bodyPr/>
          <a:lstStyle/>
          <a:p>
            <a:fld id="{07D7DDA0-D080-4994-AF59-25EBB3A66B1C}" type="datetime1">
              <a:rPr lang="en-AU" smtClean="0"/>
              <a:t>13/03/2023</a:t>
            </a:fld>
            <a:endParaRPr lang="en-AU"/>
          </a:p>
        </p:txBody>
      </p:sp>
      <p:sp>
        <p:nvSpPr>
          <p:cNvPr id="5" name="Footer Placeholder 4">
            <a:extLst>
              <a:ext uri="{FF2B5EF4-FFF2-40B4-BE49-F238E27FC236}">
                <a16:creationId xmlns:a16="http://schemas.microsoft.com/office/drawing/2014/main" id="{4293F977-1075-4071-B03E-5F3F5FDD4C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7DA49B-3F89-46BA-92DB-D2065DE7987F}"/>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74256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C776-E788-4A84-B4AE-6167EECEFC4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0A0F90F-7A8B-4379-8D0A-6D0DB119B46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66FC970-2BF5-4600-8719-559D59DD18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9B85503-0A64-48B9-86D0-714324BBFC15}"/>
              </a:ext>
            </a:extLst>
          </p:cNvPr>
          <p:cNvSpPr>
            <a:spLocks noGrp="1"/>
          </p:cNvSpPr>
          <p:nvPr>
            <p:ph type="dt" sz="half" idx="10"/>
          </p:nvPr>
        </p:nvSpPr>
        <p:spPr/>
        <p:txBody>
          <a:bodyPr/>
          <a:lstStyle/>
          <a:p>
            <a:fld id="{9D717CDA-AD9C-4167-8B49-A131EA5F598B}" type="datetime1">
              <a:rPr lang="en-AU" smtClean="0"/>
              <a:t>13/03/2023</a:t>
            </a:fld>
            <a:endParaRPr lang="en-AU"/>
          </a:p>
        </p:txBody>
      </p:sp>
      <p:sp>
        <p:nvSpPr>
          <p:cNvPr id="6" name="Footer Placeholder 5">
            <a:extLst>
              <a:ext uri="{FF2B5EF4-FFF2-40B4-BE49-F238E27FC236}">
                <a16:creationId xmlns:a16="http://schemas.microsoft.com/office/drawing/2014/main" id="{7A0E011A-A1F3-4B76-8485-C7F661E6842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07E047A-AEC3-4546-8432-9F27ECD9EDF7}"/>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26878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5B17-00F8-4F98-B45A-EA84AB3B1D5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19BB153-F96E-486E-8279-E84E8838A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9A96DB-8CBE-48FA-A512-4F27D50D80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B461E06-70B2-4DE3-8D56-3C984574A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F4EA33-52D9-4879-9B3D-F81E3060FC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523FE6E-C67A-464C-8CC2-9C5E8783CDF7}"/>
              </a:ext>
            </a:extLst>
          </p:cNvPr>
          <p:cNvSpPr>
            <a:spLocks noGrp="1"/>
          </p:cNvSpPr>
          <p:nvPr>
            <p:ph type="dt" sz="half" idx="10"/>
          </p:nvPr>
        </p:nvSpPr>
        <p:spPr/>
        <p:txBody>
          <a:bodyPr/>
          <a:lstStyle/>
          <a:p>
            <a:fld id="{60C3DBA5-4CB8-48D3-AF3F-55B59BF0EB92}" type="datetime1">
              <a:rPr lang="en-AU" smtClean="0"/>
              <a:t>13/03/2023</a:t>
            </a:fld>
            <a:endParaRPr lang="en-AU"/>
          </a:p>
        </p:txBody>
      </p:sp>
      <p:sp>
        <p:nvSpPr>
          <p:cNvPr id="8" name="Footer Placeholder 7">
            <a:extLst>
              <a:ext uri="{FF2B5EF4-FFF2-40B4-BE49-F238E27FC236}">
                <a16:creationId xmlns:a16="http://schemas.microsoft.com/office/drawing/2014/main" id="{33784AEA-0D92-4917-9B03-1C775B15A51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06ADA74-EF03-4A3D-8052-9ECFFDF3C7E0}"/>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8415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34E3B-52B6-4013-988F-5E6E132A36D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DC09B33-4986-42E0-86B4-ADFACE935374}"/>
              </a:ext>
            </a:extLst>
          </p:cNvPr>
          <p:cNvSpPr>
            <a:spLocks noGrp="1"/>
          </p:cNvSpPr>
          <p:nvPr>
            <p:ph type="dt" sz="half" idx="10"/>
          </p:nvPr>
        </p:nvSpPr>
        <p:spPr/>
        <p:txBody>
          <a:bodyPr/>
          <a:lstStyle/>
          <a:p>
            <a:fld id="{8C596701-5FB5-4E1F-A874-77969546F37B}" type="datetime1">
              <a:rPr lang="en-AU" smtClean="0"/>
              <a:t>13/03/2023</a:t>
            </a:fld>
            <a:endParaRPr lang="en-AU"/>
          </a:p>
        </p:txBody>
      </p:sp>
      <p:sp>
        <p:nvSpPr>
          <p:cNvPr id="4" name="Footer Placeholder 3">
            <a:extLst>
              <a:ext uri="{FF2B5EF4-FFF2-40B4-BE49-F238E27FC236}">
                <a16:creationId xmlns:a16="http://schemas.microsoft.com/office/drawing/2014/main" id="{DBFCAA04-09E7-4E76-A4BC-5595FA41671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E4068C5-4765-46B9-8A80-591B0F7B4312}"/>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288936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14A2B-53A6-47A8-94D4-3C09185CBEE0}"/>
              </a:ext>
            </a:extLst>
          </p:cNvPr>
          <p:cNvSpPr>
            <a:spLocks noGrp="1"/>
          </p:cNvSpPr>
          <p:nvPr>
            <p:ph type="dt" sz="half" idx="10"/>
          </p:nvPr>
        </p:nvSpPr>
        <p:spPr/>
        <p:txBody>
          <a:bodyPr/>
          <a:lstStyle/>
          <a:p>
            <a:fld id="{5876B4A6-70DF-49FC-A655-BF3473382DC8}" type="datetime1">
              <a:rPr lang="en-AU" smtClean="0"/>
              <a:t>13/03/2023</a:t>
            </a:fld>
            <a:endParaRPr lang="en-AU"/>
          </a:p>
        </p:txBody>
      </p:sp>
      <p:sp>
        <p:nvSpPr>
          <p:cNvPr id="3" name="Footer Placeholder 2">
            <a:extLst>
              <a:ext uri="{FF2B5EF4-FFF2-40B4-BE49-F238E27FC236}">
                <a16:creationId xmlns:a16="http://schemas.microsoft.com/office/drawing/2014/main" id="{90107C0B-23B6-4334-82A7-5A493B25FBF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4EF0432-E0EC-445D-83DD-C8E242835110}"/>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205253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3269-650A-417E-9D1E-0392E41A1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E7A88CD-E48D-4C57-8A23-3A39E36728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EAB2944-E080-4DE2-BFC9-495038BEC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024CA-8C0C-4244-957F-21472FB999B1}"/>
              </a:ext>
            </a:extLst>
          </p:cNvPr>
          <p:cNvSpPr>
            <a:spLocks noGrp="1"/>
          </p:cNvSpPr>
          <p:nvPr>
            <p:ph type="dt" sz="half" idx="10"/>
          </p:nvPr>
        </p:nvSpPr>
        <p:spPr/>
        <p:txBody>
          <a:bodyPr/>
          <a:lstStyle/>
          <a:p>
            <a:fld id="{AC685B54-F2B2-4C01-97CB-51CFC653A9B3}" type="datetime1">
              <a:rPr lang="en-AU" smtClean="0"/>
              <a:t>13/03/2023</a:t>
            </a:fld>
            <a:endParaRPr lang="en-AU"/>
          </a:p>
        </p:txBody>
      </p:sp>
      <p:sp>
        <p:nvSpPr>
          <p:cNvPr id="6" name="Footer Placeholder 5">
            <a:extLst>
              <a:ext uri="{FF2B5EF4-FFF2-40B4-BE49-F238E27FC236}">
                <a16:creationId xmlns:a16="http://schemas.microsoft.com/office/drawing/2014/main" id="{0693432B-1649-40EF-A8C3-72577A8ECB4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F95769-D30A-4D90-A5B2-C12F3CE8F8B8}"/>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2121241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6123-2236-4ADA-878C-64D34EDCB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A8C32F7-BAD7-4BA6-AA7A-EB5BC93D2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1E18DEB-2E0F-4341-B1EB-F4395062F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BC132C-CF3E-468B-B9C5-DB976F5FDAAD}"/>
              </a:ext>
            </a:extLst>
          </p:cNvPr>
          <p:cNvSpPr>
            <a:spLocks noGrp="1"/>
          </p:cNvSpPr>
          <p:nvPr>
            <p:ph type="dt" sz="half" idx="10"/>
          </p:nvPr>
        </p:nvSpPr>
        <p:spPr/>
        <p:txBody>
          <a:bodyPr/>
          <a:lstStyle/>
          <a:p>
            <a:fld id="{9E0E04B6-30A4-4F20-ACB6-E0C0A3C8F6F4}" type="datetime1">
              <a:rPr lang="en-AU" smtClean="0"/>
              <a:t>13/03/2023</a:t>
            </a:fld>
            <a:endParaRPr lang="en-AU"/>
          </a:p>
        </p:txBody>
      </p:sp>
      <p:sp>
        <p:nvSpPr>
          <p:cNvPr id="6" name="Footer Placeholder 5">
            <a:extLst>
              <a:ext uri="{FF2B5EF4-FFF2-40B4-BE49-F238E27FC236}">
                <a16:creationId xmlns:a16="http://schemas.microsoft.com/office/drawing/2014/main" id="{1EFC2C0D-2396-4C42-A5D9-451AD33F591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D452041-0AF9-4493-8722-C65E8F5017A6}"/>
              </a:ext>
            </a:extLst>
          </p:cNvPr>
          <p:cNvSpPr>
            <a:spLocks noGrp="1"/>
          </p:cNvSpPr>
          <p:nvPr>
            <p:ph type="sldNum" sz="quarter" idx="12"/>
          </p:nvPr>
        </p:nvSpPr>
        <p:spPr/>
        <p:txBody>
          <a:bodyPr/>
          <a:lstStyle/>
          <a:p>
            <a:fld id="{B20858FF-2F89-45F9-9CBB-A283DB56890C}" type="slidenum">
              <a:rPr lang="en-AU" smtClean="0"/>
              <a:t>‹#›</a:t>
            </a:fld>
            <a:endParaRPr lang="en-AU"/>
          </a:p>
        </p:txBody>
      </p:sp>
    </p:spTree>
    <p:extLst>
      <p:ext uri="{BB962C8B-B14F-4D97-AF65-F5344CB8AC3E}">
        <p14:creationId xmlns:p14="http://schemas.microsoft.com/office/powerpoint/2010/main" val="59723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A334D8-C912-4988-816C-295E6B770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F12C1B0-C23A-4E72-8FCC-D615869B6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A91BC46-DCE3-49C7-9D14-EF4F6212D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7105A-DF2D-4A3C-8E5D-4E7FF50134E4}" type="datetime1">
              <a:rPr lang="en-AU" smtClean="0"/>
              <a:t>13/03/2023</a:t>
            </a:fld>
            <a:endParaRPr lang="en-AU"/>
          </a:p>
        </p:txBody>
      </p:sp>
      <p:sp>
        <p:nvSpPr>
          <p:cNvPr id="5" name="Footer Placeholder 4">
            <a:extLst>
              <a:ext uri="{FF2B5EF4-FFF2-40B4-BE49-F238E27FC236}">
                <a16:creationId xmlns:a16="http://schemas.microsoft.com/office/drawing/2014/main" id="{FEFF041F-023B-4D73-A38A-DC9A798A19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D839234-FDFB-43FA-951B-4E375A3D3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858FF-2F89-45F9-9CBB-A283DB56890C}" type="slidenum">
              <a:rPr lang="en-AU" smtClean="0"/>
              <a:t>‹#›</a:t>
            </a:fld>
            <a:endParaRPr lang="en-AU"/>
          </a:p>
        </p:txBody>
      </p:sp>
    </p:spTree>
    <p:extLst>
      <p:ext uri="{BB962C8B-B14F-4D97-AF65-F5344CB8AC3E}">
        <p14:creationId xmlns:p14="http://schemas.microsoft.com/office/powerpoint/2010/main" val="2201231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57203" y="28575"/>
            <a:ext cx="3632805" cy="1469149"/>
          </a:xfrm>
          <a:prstGeom prst="rect">
            <a:avLst/>
          </a:prstGeom>
        </p:spPr>
      </p:pic>
      <p:sp>
        <p:nvSpPr>
          <p:cNvPr id="5" name="Subtitle 2">
            <a:extLst>
              <a:ext uri="{FF2B5EF4-FFF2-40B4-BE49-F238E27FC236}">
                <a16:creationId xmlns:a16="http://schemas.microsoft.com/office/drawing/2014/main" id="{7F336D85-4020-4B4B-9679-D698FDCAAB0A}"/>
              </a:ext>
            </a:extLst>
          </p:cNvPr>
          <p:cNvSpPr txBox="1">
            <a:spLocks/>
          </p:cNvSpPr>
          <p:nvPr/>
        </p:nvSpPr>
        <p:spPr>
          <a:xfrm>
            <a:off x="1524000" y="1799519"/>
            <a:ext cx="9144000" cy="11661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200" dirty="0">
                <a:solidFill>
                  <a:schemeClr val="accent5">
                    <a:lumMod val="75000"/>
                  </a:schemeClr>
                </a:solidFill>
              </a:rPr>
              <a:t>UN-GGIM Private Sector Network</a:t>
            </a:r>
          </a:p>
          <a:p>
            <a:endParaRPr lang="en-AU" sz="5000" dirty="0">
              <a:solidFill>
                <a:srgbClr val="002060"/>
              </a:solidFill>
            </a:endParaRPr>
          </a:p>
        </p:txBody>
      </p:sp>
      <p:sp>
        <p:nvSpPr>
          <p:cNvPr id="6" name="TextBox 5">
            <a:extLst>
              <a:ext uri="{FF2B5EF4-FFF2-40B4-BE49-F238E27FC236}">
                <a16:creationId xmlns:a16="http://schemas.microsoft.com/office/drawing/2014/main" id="{023FAF7C-A2CC-138E-F8EB-0BD2D1C8B7E1}"/>
              </a:ext>
            </a:extLst>
          </p:cNvPr>
          <p:cNvSpPr txBox="1"/>
          <p:nvPr/>
        </p:nvSpPr>
        <p:spPr>
          <a:xfrm>
            <a:off x="1216414" y="2965664"/>
            <a:ext cx="9759172" cy="3493264"/>
          </a:xfrm>
          <a:prstGeom prst="rect">
            <a:avLst/>
          </a:prstGeom>
          <a:noFill/>
        </p:spPr>
        <p:txBody>
          <a:bodyPr wrap="square" rtlCol="0" anchor="b">
            <a:spAutoFit/>
          </a:bodyPr>
          <a:lstStyle/>
          <a:p>
            <a:pPr algn="ctr"/>
            <a:r>
              <a:rPr lang="en-US" sz="2400" spc="-15" dirty="0">
                <a:solidFill>
                  <a:schemeClr val="accent1"/>
                </a:solidFill>
                <a:latin typeface="Poppins" pitchFamily="2" charset="77"/>
                <a:cs typeface="Poppins" pitchFamily="2" charset="77"/>
              </a:rPr>
              <a:t>By</a:t>
            </a:r>
          </a:p>
          <a:p>
            <a:pPr algn="ctr"/>
            <a:r>
              <a:rPr lang="en-US" sz="2400" b="1" spc="-15" dirty="0">
                <a:solidFill>
                  <a:schemeClr val="accent1"/>
                </a:solidFill>
                <a:latin typeface="Poppins" pitchFamily="2" charset="77"/>
                <a:cs typeface="Poppins" pitchFamily="2" charset="77"/>
              </a:rPr>
              <a:t>Prof Dr </a:t>
            </a:r>
            <a:r>
              <a:rPr lang="en-US" sz="2400" b="1" spc="-15" dirty="0" err="1">
                <a:solidFill>
                  <a:schemeClr val="accent1"/>
                </a:solidFill>
                <a:latin typeface="Poppins" pitchFamily="2" charset="77"/>
                <a:cs typeface="Poppins" pitchFamily="2" charset="77"/>
              </a:rPr>
              <a:t>Eng</a:t>
            </a:r>
            <a:r>
              <a:rPr lang="en-US" sz="2400" b="1" spc="-15" dirty="0">
                <a:solidFill>
                  <a:schemeClr val="accent1"/>
                </a:solidFill>
                <a:latin typeface="Poppins" pitchFamily="2" charset="77"/>
                <a:cs typeface="Poppins" pitchFamily="2" charset="77"/>
              </a:rPr>
              <a:t> Zaffar Sadiq Mohamed-Ghouse </a:t>
            </a:r>
          </a:p>
          <a:p>
            <a:pPr algn="ctr"/>
            <a:r>
              <a:rPr lang="en-US" sz="2400" i="1" spc="-15" dirty="0" err="1">
                <a:solidFill>
                  <a:schemeClr val="accent1"/>
                </a:solidFill>
                <a:latin typeface="Poppins" pitchFamily="2" charset="77"/>
                <a:cs typeface="Poppins" pitchFamily="2" charset="77"/>
              </a:rPr>
              <a:t>HonFSSSI</a:t>
            </a:r>
            <a:r>
              <a:rPr lang="en-US" sz="2400" i="1" spc="-15" dirty="0">
                <a:solidFill>
                  <a:schemeClr val="accent1"/>
                </a:solidFill>
                <a:latin typeface="Poppins" pitchFamily="2" charset="77"/>
                <a:cs typeface="Poppins" pitchFamily="2" charset="77"/>
              </a:rPr>
              <a:t> FRGS </a:t>
            </a:r>
            <a:r>
              <a:rPr lang="en-US" sz="2400" i="1" spc="-15" dirty="0" err="1">
                <a:solidFill>
                  <a:schemeClr val="accent1"/>
                </a:solidFill>
                <a:latin typeface="Poppins" pitchFamily="2" charset="77"/>
                <a:cs typeface="Poppins" pitchFamily="2" charset="77"/>
              </a:rPr>
              <a:t>FIEAust</a:t>
            </a:r>
            <a:endParaRPr lang="en-US" sz="2400" i="1" spc="-15" dirty="0">
              <a:solidFill>
                <a:schemeClr val="accent1"/>
              </a:solidFill>
              <a:latin typeface="Poppins" pitchFamily="2" charset="77"/>
              <a:cs typeface="Poppins" pitchFamily="2" charset="77"/>
            </a:endParaRPr>
          </a:p>
          <a:p>
            <a:pPr lvl="3"/>
            <a:r>
              <a:rPr lang="en-US" sz="2000" i="1" spc="-15" dirty="0">
                <a:solidFill>
                  <a:schemeClr val="accent1"/>
                </a:solidFill>
                <a:latin typeface="Poppins" pitchFamily="2" charset="77"/>
                <a:cs typeface="Poppins" pitchFamily="2" charset="77"/>
              </a:rPr>
              <a:t>Chair, Board of UN-GGIM Private Sector Network</a:t>
            </a:r>
          </a:p>
          <a:p>
            <a:pPr lvl="3"/>
            <a:r>
              <a:rPr lang="en-US" sz="2000" i="1" spc="-15" dirty="0">
                <a:solidFill>
                  <a:schemeClr val="accent1"/>
                </a:solidFill>
                <a:latin typeface="Poppins" pitchFamily="2" charset="77"/>
                <a:cs typeface="Poppins" pitchFamily="2" charset="77"/>
              </a:rPr>
              <a:t>Chair, Asia-Pacific UN-GGIM Private Sector Network</a:t>
            </a:r>
          </a:p>
          <a:p>
            <a:pPr lvl="3"/>
            <a:r>
              <a:rPr lang="en-US" sz="2000" i="1" spc="-15" dirty="0">
                <a:solidFill>
                  <a:schemeClr val="accent1"/>
                </a:solidFill>
                <a:latin typeface="Poppins" pitchFamily="2" charset="77"/>
                <a:cs typeface="Poppins" pitchFamily="2" charset="77"/>
              </a:rPr>
              <a:t>Board Member, UN-GGIM Geospatial Societies</a:t>
            </a:r>
          </a:p>
          <a:p>
            <a:pPr algn="ctr"/>
            <a:r>
              <a:rPr lang="en-US" sz="2400" i="1" spc="-15" dirty="0">
                <a:solidFill>
                  <a:schemeClr val="accent1"/>
                </a:solidFill>
                <a:latin typeface="Poppins" pitchFamily="2" charset="77"/>
                <a:cs typeface="Poppins" pitchFamily="2" charset="77"/>
              </a:rPr>
              <a:t> </a:t>
            </a:r>
          </a:p>
          <a:p>
            <a:pPr algn="ctr"/>
            <a:r>
              <a:rPr lang="en-US" sz="2400" b="1" spc="-15" dirty="0">
                <a:solidFill>
                  <a:schemeClr val="accent1"/>
                </a:solidFill>
                <a:latin typeface="Poppins" pitchFamily="2" charset="77"/>
                <a:cs typeface="Poppins" pitchFamily="2" charset="77"/>
              </a:rPr>
              <a:t>UN-GGIM  </a:t>
            </a:r>
            <a:r>
              <a:rPr lang="en-US" sz="2400" b="1" spc="-15" dirty="0" err="1">
                <a:solidFill>
                  <a:schemeClr val="accent1"/>
                </a:solidFill>
                <a:latin typeface="Poppins" pitchFamily="2" charset="77"/>
                <a:cs typeface="Poppins" pitchFamily="2" charset="77"/>
              </a:rPr>
              <a:t>Aisa</a:t>
            </a:r>
            <a:r>
              <a:rPr lang="en-US" sz="2400" b="1" spc="-15" dirty="0">
                <a:solidFill>
                  <a:schemeClr val="accent1"/>
                </a:solidFill>
                <a:latin typeface="Poppins" pitchFamily="2" charset="77"/>
                <a:cs typeface="Poppins" pitchFamily="2" charset="77"/>
              </a:rPr>
              <a:t> Pacific Executive Board Meeting</a:t>
            </a:r>
          </a:p>
          <a:p>
            <a:pPr algn="ctr"/>
            <a:r>
              <a:rPr lang="en-US" sz="2400" b="1" spc="-15" dirty="0">
                <a:solidFill>
                  <a:schemeClr val="accent1"/>
                </a:solidFill>
                <a:latin typeface="Poppins" pitchFamily="2" charset="77"/>
                <a:cs typeface="Poppins" pitchFamily="2" charset="77"/>
              </a:rPr>
              <a:t>Singapore, 13/March/2022 </a:t>
            </a:r>
          </a:p>
          <a:p>
            <a:pPr algn="ctr"/>
            <a:endParaRPr lang="en-US" sz="1700" i="1" spc="-15" dirty="0">
              <a:solidFill>
                <a:schemeClr val="accent2">
                  <a:lumMod val="50000"/>
                </a:schemeClr>
              </a:solidFill>
              <a:latin typeface="Poppins" pitchFamily="2" charset="77"/>
              <a:cs typeface="Poppins" pitchFamily="2" charset="77"/>
            </a:endParaRPr>
          </a:p>
        </p:txBody>
      </p:sp>
      <p:sp>
        <p:nvSpPr>
          <p:cNvPr id="7" name="Slide Number Placeholder 6">
            <a:extLst>
              <a:ext uri="{FF2B5EF4-FFF2-40B4-BE49-F238E27FC236}">
                <a16:creationId xmlns:a16="http://schemas.microsoft.com/office/drawing/2014/main" id="{E9E0A826-4C23-E87C-EA57-586E87702A4D}"/>
              </a:ext>
            </a:extLst>
          </p:cNvPr>
          <p:cNvSpPr>
            <a:spLocks noGrp="1"/>
          </p:cNvSpPr>
          <p:nvPr>
            <p:ph type="sldNum" sz="quarter" idx="12"/>
          </p:nvPr>
        </p:nvSpPr>
        <p:spPr/>
        <p:txBody>
          <a:bodyPr/>
          <a:lstStyle/>
          <a:p>
            <a:fld id="{B20858FF-2F89-45F9-9CBB-A283DB56890C}" type="slidenum">
              <a:rPr lang="en-AU" smtClean="0"/>
              <a:t>1</a:t>
            </a:fld>
            <a:endParaRPr lang="en-AU"/>
          </a:p>
        </p:txBody>
      </p:sp>
    </p:spTree>
    <p:extLst>
      <p:ext uri="{BB962C8B-B14F-4D97-AF65-F5344CB8AC3E}">
        <p14:creationId xmlns:p14="http://schemas.microsoft.com/office/powerpoint/2010/main" val="380323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2BBACB-B0D5-46B8-B255-C7F883D817AC}"/>
              </a:ext>
            </a:extLst>
          </p:cNvPr>
          <p:cNvPicPr>
            <a:picLocks noChangeAspect="1"/>
          </p:cNvPicPr>
          <p:nvPr/>
        </p:nvPicPr>
        <p:blipFill>
          <a:blip r:embed="rId2"/>
          <a:stretch>
            <a:fillRect/>
          </a:stretch>
        </p:blipFill>
        <p:spPr>
          <a:xfrm>
            <a:off x="702615" y="92208"/>
            <a:ext cx="10534311" cy="6539113"/>
          </a:xfrm>
          <a:prstGeom prst="rect">
            <a:avLst/>
          </a:prstGeom>
        </p:spPr>
      </p:pic>
      <p:sp>
        <p:nvSpPr>
          <p:cNvPr id="2" name="Slide Number Placeholder 1">
            <a:extLst>
              <a:ext uri="{FF2B5EF4-FFF2-40B4-BE49-F238E27FC236}">
                <a16:creationId xmlns:a16="http://schemas.microsoft.com/office/drawing/2014/main" id="{E626A850-824B-7354-F478-805D7102841E}"/>
              </a:ext>
            </a:extLst>
          </p:cNvPr>
          <p:cNvSpPr>
            <a:spLocks noGrp="1"/>
          </p:cNvSpPr>
          <p:nvPr>
            <p:ph type="sldNum" sz="quarter" idx="12"/>
          </p:nvPr>
        </p:nvSpPr>
        <p:spPr/>
        <p:txBody>
          <a:bodyPr/>
          <a:lstStyle/>
          <a:p>
            <a:fld id="{B20858FF-2F89-45F9-9CBB-A283DB56890C}" type="slidenum">
              <a:rPr lang="en-AU" smtClean="0"/>
              <a:t>10</a:t>
            </a:fld>
            <a:endParaRPr lang="en-AU"/>
          </a:p>
        </p:txBody>
      </p:sp>
    </p:spTree>
    <p:extLst>
      <p:ext uri="{BB962C8B-B14F-4D97-AF65-F5344CB8AC3E}">
        <p14:creationId xmlns:p14="http://schemas.microsoft.com/office/powerpoint/2010/main" val="12742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57203" y="28575"/>
            <a:ext cx="3886200" cy="1571625"/>
          </a:xfrm>
          <a:prstGeom prst="rect">
            <a:avLst/>
          </a:prstGeom>
        </p:spPr>
      </p:pic>
      <p:sp>
        <p:nvSpPr>
          <p:cNvPr id="5" name="Rectangle 4">
            <a:extLst>
              <a:ext uri="{FF2B5EF4-FFF2-40B4-BE49-F238E27FC236}">
                <a16:creationId xmlns:a16="http://schemas.microsoft.com/office/drawing/2014/main" id="{5F1FD579-C0EB-4C0A-8A33-DF3C68E8345B}"/>
              </a:ext>
            </a:extLst>
          </p:cNvPr>
          <p:cNvSpPr/>
          <p:nvPr/>
        </p:nvSpPr>
        <p:spPr>
          <a:xfrm>
            <a:off x="558372" y="1706968"/>
            <a:ext cx="10981987" cy="646331"/>
          </a:xfrm>
          <a:prstGeom prst="rect">
            <a:avLst/>
          </a:prstGeom>
        </p:spPr>
        <p:txBody>
          <a:bodyPr wrap="square">
            <a:spAutoFit/>
          </a:bodyPr>
          <a:lstStyle/>
          <a:p>
            <a:r>
              <a:rPr lang="en-US" b="1" dirty="0"/>
              <a:t>UNGGIM PSN Asia Pacific Strategic Goal: </a:t>
            </a:r>
          </a:p>
          <a:p>
            <a:pPr marL="285750" indent="-285750">
              <a:buFont typeface="Arial" panose="020B0604020202020204" pitchFamily="34" charset="0"/>
              <a:buChar char="•"/>
            </a:pPr>
            <a:endParaRPr lang="en-AU" dirty="0"/>
          </a:p>
        </p:txBody>
      </p:sp>
      <p:sp>
        <p:nvSpPr>
          <p:cNvPr id="6" name="Rectangle 5">
            <a:extLst>
              <a:ext uri="{FF2B5EF4-FFF2-40B4-BE49-F238E27FC236}">
                <a16:creationId xmlns:a16="http://schemas.microsoft.com/office/drawing/2014/main" id="{FC0EC3C9-5252-44F1-AADE-8E66D3B2E535}"/>
              </a:ext>
            </a:extLst>
          </p:cNvPr>
          <p:cNvSpPr/>
          <p:nvPr/>
        </p:nvSpPr>
        <p:spPr>
          <a:xfrm>
            <a:off x="961295" y="2169931"/>
            <a:ext cx="10418759" cy="1754326"/>
          </a:xfrm>
          <a:prstGeom prst="rect">
            <a:avLst/>
          </a:prstGeom>
        </p:spPr>
        <p:txBody>
          <a:bodyPr wrap="square">
            <a:spAutoFit/>
          </a:bodyPr>
          <a:lstStyle/>
          <a:p>
            <a:pPr marL="285750" indent="-285750">
              <a:buFont typeface="Wingdings" panose="05000000000000000000" pitchFamily="2" charset="2"/>
              <a:buChar char="§"/>
            </a:pPr>
            <a:r>
              <a:rPr lang="en-US" dirty="0"/>
              <a:t>Actively take part and contribute in respective working groups in Asia Pacific</a:t>
            </a:r>
          </a:p>
          <a:p>
            <a:pPr marL="285750" indent="-285750">
              <a:buFont typeface="Wingdings" panose="05000000000000000000" pitchFamily="2" charset="2"/>
              <a:buChar char="§"/>
            </a:pPr>
            <a:r>
              <a:rPr lang="en-US" dirty="0"/>
              <a:t>Co-organize Webinars with secretariat</a:t>
            </a:r>
          </a:p>
          <a:p>
            <a:pPr marL="285750" indent="-285750">
              <a:buFont typeface="Wingdings" panose="05000000000000000000" pitchFamily="2" charset="2"/>
              <a:buChar char="§"/>
            </a:pPr>
            <a:r>
              <a:rPr lang="en-US" dirty="0"/>
              <a:t>Co-organize UN-Network Activities in Asia Pacific</a:t>
            </a:r>
          </a:p>
          <a:p>
            <a:pPr marL="285750" indent="-285750">
              <a:buFont typeface="Wingdings" panose="05000000000000000000" pitchFamily="2" charset="2"/>
              <a:buChar char="§"/>
            </a:pPr>
            <a:r>
              <a:rPr lang="en-US" dirty="0"/>
              <a:t>Promote IGIF Framework and SDGs in Private Sector Network</a:t>
            </a:r>
          </a:p>
          <a:p>
            <a:pPr marL="285750" indent="-285750">
              <a:buFont typeface="Wingdings" panose="05000000000000000000" pitchFamily="2" charset="2"/>
              <a:buChar char="§"/>
            </a:pPr>
            <a:r>
              <a:rPr lang="en-US" dirty="0"/>
              <a:t>Advocate Economic Benefits Study on Value of Spatial Information in Asia-Pacific</a:t>
            </a:r>
          </a:p>
          <a:p>
            <a:pPr marL="285750" indent="-285750">
              <a:buFont typeface="Wingdings" panose="05000000000000000000" pitchFamily="2" charset="2"/>
              <a:buChar char="§"/>
            </a:pPr>
            <a:r>
              <a:rPr lang="en-US" dirty="0"/>
              <a:t>Closely collaborate with Space – Spatial Industry sector</a:t>
            </a:r>
          </a:p>
        </p:txBody>
      </p:sp>
      <p:sp>
        <p:nvSpPr>
          <p:cNvPr id="3" name="Slide Number Placeholder 2">
            <a:extLst>
              <a:ext uri="{FF2B5EF4-FFF2-40B4-BE49-F238E27FC236}">
                <a16:creationId xmlns:a16="http://schemas.microsoft.com/office/drawing/2014/main" id="{13D24FE3-CE16-B75C-DE6E-B6D329A22454}"/>
              </a:ext>
            </a:extLst>
          </p:cNvPr>
          <p:cNvSpPr>
            <a:spLocks noGrp="1"/>
          </p:cNvSpPr>
          <p:nvPr>
            <p:ph type="sldNum" sz="quarter" idx="12"/>
          </p:nvPr>
        </p:nvSpPr>
        <p:spPr/>
        <p:txBody>
          <a:bodyPr/>
          <a:lstStyle/>
          <a:p>
            <a:fld id="{B20858FF-2F89-45F9-9CBB-A283DB56890C}" type="slidenum">
              <a:rPr lang="en-AU" smtClean="0"/>
              <a:t>11</a:t>
            </a:fld>
            <a:endParaRPr lang="en-AU"/>
          </a:p>
        </p:txBody>
      </p:sp>
    </p:spTree>
    <p:extLst>
      <p:ext uri="{BB962C8B-B14F-4D97-AF65-F5344CB8AC3E}">
        <p14:creationId xmlns:p14="http://schemas.microsoft.com/office/powerpoint/2010/main" val="3400701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57203" y="28575"/>
            <a:ext cx="3886200" cy="1571625"/>
          </a:xfrm>
          <a:prstGeom prst="rect">
            <a:avLst/>
          </a:prstGeom>
        </p:spPr>
      </p:pic>
      <p:sp>
        <p:nvSpPr>
          <p:cNvPr id="2" name="Rectangle 1">
            <a:extLst>
              <a:ext uri="{FF2B5EF4-FFF2-40B4-BE49-F238E27FC236}">
                <a16:creationId xmlns:a16="http://schemas.microsoft.com/office/drawing/2014/main" id="{99A94A17-ABC2-92BF-15E3-B4F67D42EC99}"/>
              </a:ext>
            </a:extLst>
          </p:cNvPr>
          <p:cNvSpPr/>
          <p:nvPr/>
        </p:nvSpPr>
        <p:spPr>
          <a:xfrm>
            <a:off x="880898" y="2370330"/>
            <a:ext cx="10418759" cy="1477328"/>
          </a:xfrm>
          <a:prstGeom prst="rect">
            <a:avLst/>
          </a:prstGeom>
        </p:spPr>
        <p:txBody>
          <a:bodyPr wrap="square">
            <a:spAutoFit/>
          </a:bodyPr>
          <a:lstStyle/>
          <a:p>
            <a:pPr marL="285750" indent="-285750">
              <a:buFont typeface="Wingdings" panose="05000000000000000000" pitchFamily="2" charset="2"/>
              <a:buChar char="§"/>
            </a:pPr>
            <a:r>
              <a:rPr lang="en-US" dirty="0"/>
              <a:t>Actively take part and contribute to respective working groups in the UN-GGIM Arab States</a:t>
            </a:r>
          </a:p>
          <a:p>
            <a:pPr marL="285750" indent="-285750">
              <a:buFont typeface="Wingdings" panose="05000000000000000000" pitchFamily="2" charset="2"/>
              <a:buChar char="§"/>
            </a:pPr>
            <a:r>
              <a:rPr lang="en-US" dirty="0"/>
              <a:t>Promote coordination with the Arab State Private Sector Network and UN-GGIM-PSN</a:t>
            </a:r>
          </a:p>
          <a:p>
            <a:pPr marL="285750" indent="-285750">
              <a:buFont typeface="Wingdings" panose="05000000000000000000" pitchFamily="2" charset="2"/>
              <a:buChar char="§"/>
            </a:pPr>
            <a:r>
              <a:rPr lang="en-US" dirty="0"/>
              <a:t>Facilitate workshops in partnership with the UN-GGIM Arab State secretariat</a:t>
            </a:r>
          </a:p>
          <a:p>
            <a:pPr marL="285750" indent="-285750">
              <a:buFont typeface="Wingdings" panose="05000000000000000000" pitchFamily="2" charset="2"/>
              <a:buChar char="§"/>
            </a:pPr>
            <a:r>
              <a:rPr lang="en-US" dirty="0"/>
              <a:t>Promote IGIF Framework and SDGs in Private Sector Network</a:t>
            </a:r>
          </a:p>
          <a:p>
            <a:pPr marL="285750" indent="-285750">
              <a:buFont typeface="Wingdings" panose="05000000000000000000" pitchFamily="2" charset="2"/>
              <a:buChar char="§"/>
            </a:pPr>
            <a:r>
              <a:rPr lang="en-US" dirty="0"/>
              <a:t>Build a partnership with UN-GGIM Academic Network &amp; enhance cooperation within networks</a:t>
            </a:r>
          </a:p>
        </p:txBody>
      </p:sp>
      <p:sp>
        <p:nvSpPr>
          <p:cNvPr id="5" name="TextBox 4">
            <a:extLst>
              <a:ext uri="{FF2B5EF4-FFF2-40B4-BE49-F238E27FC236}">
                <a16:creationId xmlns:a16="http://schemas.microsoft.com/office/drawing/2014/main" id="{4AB1F53E-D755-1D19-0BDA-38E1F1FA7344}"/>
              </a:ext>
            </a:extLst>
          </p:cNvPr>
          <p:cNvSpPr txBox="1"/>
          <p:nvPr/>
        </p:nvSpPr>
        <p:spPr>
          <a:xfrm>
            <a:off x="880898" y="1934606"/>
            <a:ext cx="6097314" cy="369332"/>
          </a:xfrm>
          <a:prstGeom prst="rect">
            <a:avLst/>
          </a:prstGeom>
          <a:noFill/>
        </p:spPr>
        <p:txBody>
          <a:bodyPr wrap="square">
            <a:spAutoFit/>
          </a:bodyPr>
          <a:lstStyle/>
          <a:p>
            <a:r>
              <a:rPr lang="en-US" b="1" dirty="0"/>
              <a:t>UNGGIM PSN Arab-States Strategic Goals: </a:t>
            </a:r>
          </a:p>
        </p:txBody>
      </p:sp>
      <p:sp>
        <p:nvSpPr>
          <p:cNvPr id="6" name="Slide Number Placeholder 5">
            <a:extLst>
              <a:ext uri="{FF2B5EF4-FFF2-40B4-BE49-F238E27FC236}">
                <a16:creationId xmlns:a16="http://schemas.microsoft.com/office/drawing/2014/main" id="{9392EE9E-B637-2286-D409-A3D81CAC52A9}"/>
              </a:ext>
            </a:extLst>
          </p:cNvPr>
          <p:cNvSpPr>
            <a:spLocks noGrp="1"/>
          </p:cNvSpPr>
          <p:nvPr>
            <p:ph type="sldNum" sz="quarter" idx="12"/>
          </p:nvPr>
        </p:nvSpPr>
        <p:spPr/>
        <p:txBody>
          <a:bodyPr/>
          <a:lstStyle/>
          <a:p>
            <a:fld id="{B20858FF-2F89-45F9-9CBB-A283DB56890C}" type="slidenum">
              <a:rPr lang="en-AU" smtClean="0"/>
              <a:t>12</a:t>
            </a:fld>
            <a:endParaRPr lang="en-AU"/>
          </a:p>
        </p:txBody>
      </p:sp>
    </p:spTree>
    <p:extLst>
      <p:ext uri="{BB962C8B-B14F-4D97-AF65-F5344CB8AC3E}">
        <p14:creationId xmlns:p14="http://schemas.microsoft.com/office/powerpoint/2010/main" val="370065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89C5375-2B53-72A0-4CD9-01567089F155}"/>
              </a:ext>
            </a:extLst>
          </p:cNvPr>
          <p:cNvSpPr>
            <a:spLocks noGrp="1"/>
          </p:cNvSpPr>
          <p:nvPr>
            <p:ph idx="1"/>
          </p:nvPr>
        </p:nvSpPr>
        <p:spPr>
          <a:xfrm>
            <a:off x="838200" y="2039634"/>
            <a:ext cx="10515600" cy="2270365"/>
          </a:xfrm>
          <a:prstGeom prst="rect">
            <a:avLst/>
          </a:prstGeom>
        </p:spPr>
        <p:txBody>
          <a:bodyPr wrap="square">
            <a:spAutoFit/>
          </a:bodyPr>
          <a:lstStyle/>
          <a:p>
            <a:r>
              <a:rPr lang="en-US" b="1" dirty="0"/>
              <a:t>PSN</a:t>
            </a:r>
            <a:r>
              <a:rPr lang="en-US" dirty="0"/>
              <a:t> </a:t>
            </a:r>
            <a:r>
              <a:rPr lang="en-US" b="1" dirty="0"/>
              <a:t>expert group Land Administration and Management </a:t>
            </a:r>
          </a:p>
          <a:p>
            <a:pPr lvl="1">
              <a:buFont typeface="Courier New" panose="02070309020205020404" pitchFamily="49" charset="0"/>
              <a:buChar char="o"/>
            </a:pPr>
            <a:r>
              <a:rPr lang="en-US" dirty="0"/>
              <a:t>Letter Structure and Operation of the New Global Geodetic Centre of Excellence in Bonn also offering PSN support</a:t>
            </a:r>
          </a:p>
          <a:p>
            <a:pPr lvl="1">
              <a:buFont typeface="Courier New" panose="02070309020205020404" pitchFamily="49" charset="0"/>
              <a:buChar char="o"/>
            </a:pPr>
            <a:r>
              <a:rPr lang="en-US" dirty="0"/>
              <a:t>Letter to UN-GGIM Sub-Committee Geodesy Seeking Cooperation with PSN, PSN Board Members to seek the cooperation of the PSN with further UN-GGIM Expert Groups. </a:t>
            </a:r>
            <a:endParaRPr lang="en-AU" dirty="0"/>
          </a:p>
        </p:txBody>
      </p:sp>
      <p:pic>
        <p:nvPicPr>
          <p:cNvPr id="5" name="Picture 4">
            <a:extLst>
              <a:ext uri="{FF2B5EF4-FFF2-40B4-BE49-F238E27FC236}">
                <a16:creationId xmlns:a16="http://schemas.microsoft.com/office/drawing/2014/main" id="{72D7B4E9-6BE9-923F-18F8-B8DC71F538B5}"/>
              </a:ext>
            </a:extLst>
          </p:cNvPr>
          <p:cNvPicPr>
            <a:picLocks noChangeAspect="1"/>
          </p:cNvPicPr>
          <p:nvPr/>
        </p:nvPicPr>
        <p:blipFill>
          <a:blip r:embed="rId2"/>
          <a:stretch>
            <a:fillRect/>
          </a:stretch>
        </p:blipFill>
        <p:spPr>
          <a:xfrm>
            <a:off x="157203" y="28575"/>
            <a:ext cx="3886200" cy="1571625"/>
          </a:xfrm>
          <a:prstGeom prst="rect">
            <a:avLst/>
          </a:prstGeom>
        </p:spPr>
      </p:pic>
      <p:sp>
        <p:nvSpPr>
          <p:cNvPr id="6" name="Slide Number Placeholder 5">
            <a:extLst>
              <a:ext uri="{FF2B5EF4-FFF2-40B4-BE49-F238E27FC236}">
                <a16:creationId xmlns:a16="http://schemas.microsoft.com/office/drawing/2014/main" id="{544D8027-F816-3E21-734A-26E530686598}"/>
              </a:ext>
            </a:extLst>
          </p:cNvPr>
          <p:cNvSpPr>
            <a:spLocks noGrp="1"/>
          </p:cNvSpPr>
          <p:nvPr>
            <p:ph type="sldNum" sz="quarter" idx="12"/>
          </p:nvPr>
        </p:nvSpPr>
        <p:spPr/>
        <p:txBody>
          <a:bodyPr/>
          <a:lstStyle/>
          <a:p>
            <a:fld id="{B20858FF-2F89-45F9-9CBB-A283DB56890C}" type="slidenum">
              <a:rPr lang="en-AU" smtClean="0"/>
              <a:t>13</a:t>
            </a:fld>
            <a:endParaRPr lang="en-AU"/>
          </a:p>
        </p:txBody>
      </p:sp>
    </p:spTree>
    <p:extLst>
      <p:ext uri="{BB962C8B-B14F-4D97-AF65-F5344CB8AC3E}">
        <p14:creationId xmlns:p14="http://schemas.microsoft.com/office/powerpoint/2010/main" val="211500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D8EF42-6EB4-4B41-94FE-66368AC6A572}"/>
              </a:ext>
            </a:extLst>
          </p:cNvPr>
          <p:cNvPicPr>
            <a:picLocks noChangeAspect="1"/>
          </p:cNvPicPr>
          <p:nvPr/>
        </p:nvPicPr>
        <p:blipFill>
          <a:blip r:embed="rId2"/>
          <a:stretch>
            <a:fillRect/>
          </a:stretch>
        </p:blipFill>
        <p:spPr>
          <a:xfrm>
            <a:off x="0" y="28573"/>
            <a:ext cx="3886200" cy="1571625"/>
          </a:xfrm>
          <a:prstGeom prst="rect">
            <a:avLst/>
          </a:prstGeom>
        </p:spPr>
      </p:pic>
      <p:sp>
        <p:nvSpPr>
          <p:cNvPr id="6" name="Rectangle 5">
            <a:extLst>
              <a:ext uri="{FF2B5EF4-FFF2-40B4-BE49-F238E27FC236}">
                <a16:creationId xmlns:a16="http://schemas.microsoft.com/office/drawing/2014/main" id="{B5676630-C47A-4819-BBB4-59FE4A011F49}"/>
              </a:ext>
            </a:extLst>
          </p:cNvPr>
          <p:cNvSpPr/>
          <p:nvPr/>
        </p:nvSpPr>
        <p:spPr>
          <a:xfrm>
            <a:off x="1203570" y="1245891"/>
            <a:ext cx="5189416" cy="5632311"/>
          </a:xfrm>
          <a:prstGeom prst="rect">
            <a:avLst/>
          </a:prstGeom>
        </p:spPr>
        <p:txBody>
          <a:bodyPr wrap="square">
            <a:spAutoFit/>
          </a:bodyPr>
          <a:lstStyle/>
          <a:p>
            <a:r>
              <a:rPr lang="en-US" b="1" dirty="0"/>
              <a:t>PSN Expert group: Integration of Statistical and Geospatial Information</a:t>
            </a:r>
          </a:p>
          <a:p>
            <a:endParaRPr lang="en-US" dirty="0"/>
          </a:p>
          <a:p>
            <a:r>
              <a:rPr lang="en-US" dirty="0"/>
              <a:t>▪ This expert group the process of identifying priorities with the United Nations Expert Group on the Integration of Statistical and Geospatial Information and planning future engagement and activities accordingly.</a:t>
            </a:r>
          </a:p>
          <a:p>
            <a:endParaRPr lang="en-US" dirty="0"/>
          </a:p>
          <a:p>
            <a:r>
              <a:rPr lang="en-US" dirty="0"/>
              <a:t>▪ Concentrate on IGIF implementation. There are currently ongoing projects that demonstrate how the IGIF is being used and deployed in terms of government capacity building and technology deployment within specific projects and with the support of the private sector. Thus, focusing on</a:t>
            </a:r>
          </a:p>
          <a:p>
            <a:r>
              <a:rPr lang="en-US" dirty="0"/>
              <a:t>eliciting explicit support from the private sector.</a:t>
            </a:r>
          </a:p>
          <a:p>
            <a:endParaRPr lang="en-US" dirty="0"/>
          </a:p>
          <a:p>
            <a:r>
              <a:rPr lang="en-US" dirty="0"/>
              <a:t>▪ Another area is the Global Statistical Geospatial Framework (GSGF), where the PSN intends to focus on. </a:t>
            </a:r>
            <a:endParaRPr lang="en-AU" dirty="0"/>
          </a:p>
        </p:txBody>
      </p:sp>
      <p:sp>
        <p:nvSpPr>
          <p:cNvPr id="7" name="Rectangle 6">
            <a:extLst>
              <a:ext uri="{FF2B5EF4-FFF2-40B4-BE49-F238E27FC236}">
                <a16:creationId xmlns:a16="http://schemas.microsoft.com/office/drawing/2014/main" id="{C2689A4F-4C55-4D39-AF01-9595E0949F86}"/>
              </a:ext>
            </a:extLst>
          </p:cNvPr>
          <p:cNvSpPr/>
          <p:nvPr/>
        </p:nvSpPr>
        <p:spPr>
          <a:xfrm>
            <a:off x="6691218" y="1245891"/>
            <a:ext cx="4837722" cy="3693319"/>
          </a:xfrm>
          <a:prstGeom prst="rect">
            <a:avLst/>
          </a:prstGeom>
        </p:spPr>
        <p:txBody>
          <a:bodyPr wrap="square">
            <a:spAutoFit/>
          </a:bodyPr>
          <a:lstStyle/>
          <a:p>
            <a:r>
              <a:rPr lang="en-US" b="1" dirty="0"/>
              <a:t>PSN Thematic Group: Legal and Policy Frameworks</a:t>
            </a:r>
          </a:p>
          <a:p>
            <a:r>
              <a:rPr lang="en-US" dirty="0"/>
              <a:t>o The legal and Policy Committee of UN-GGIM held an open workshop with the</a:t>
            </a:r>
          </a:p>
          <a:p>
            <a:r>
              <a:rPr lang="en-US" dirty="0"/>
              <a:t>member Nations and there was a heavy discussion on three basic documents or</a:t>
            </a:r>
          </a:p>
          <a:p>
            <a:r>
              <a:rPr lang="en-US" dirty="0"/>
              <a:t>templates. </a:t>
            </a:r>
          </a:p>
          <a:p>
            <a:endParaRPr lang="en-US" dirty="0"/>
          </a:p>
          <a:p>
            <a:r>
              <a:rPr lang="en-US" dirty="0"/>
              <a:t>O PSN is considering a review of these documents, even though they’re largely scope</a:t>
            </a:r>
          </a:p>
          <a:p>
            <a:r>
              <a:rPr lang="en-US" dirty="0"/>
              <a:t>For the government, there is still a really good opportunity for the private sector to weigh</a:t>
            </a:r>
          </a:p>
          <a:p>
            <a:r>
              <a:rPr lang="en-US" dirty="0"/>
              <a:t>in on these documents.</a:t>
            </a:r>
            <a:endParaRPr lang="en-AU" dirty="0"/>
          </a:p>
        </p:txBody>
      </p:sp>
      <p:sp>
        <p:nvSpPr>
          <p:cNvPr id="2" name="Slide Number Placeholder 1">
            <a:extLst>
              <a:ext uri="{FF2B5EF4-FFF2-40B4-BE49-F238E27FC236}">
                <a16:creationId xmlns:a16="http://schemas.microsoft.com/office/drawing/2014/main" id="{15539483-BEE4-3E92-B47C-B3074D52AD7C}"/>
              </a:ext>
            </a:extLst>
          </p:cNvPr>
          <p:cNvSpPr>
            <a:spLocks noGrp="1"/>
          </p:cNvSpPr>
          <p:nvPr>
            <p:ph type="sldNum" sz="quarter" idx="12"/>
          </p:nvPr>
        </p:nvSpPr>
        <p:spPr/>
        <p:txBody>
          <a:bodyPr/>
          <a:lstStyle/>
          <a:p>
            <a:fld id="{B20858FF-2F89-45F9-9CBB-A283DB56890C}" type="slidenum">
              <a:rPr lang="en-AU" smtClean="0"/>
              <a:t>14</a:t>
            </a:fld>
            <a:endParaRPr lang="en-AU"/>
          </a:p>
        </p:txBody>
      </p:sp>
    </p:spTree>
    <p:extLst>
      <p:ext uri="{BB962C8B-B14F-4D97-AF65-F5344CB8AC3E}">
        <p14:creationId xmlns:p14="http://schemas.microsoft.com/office/powerpoint/2010/main" val="320910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1C473E-467F-4C53-BD04-1D710639A56F}"/>
              </a:ext>
            </a:extLst>
          </p:cNvPr>
          <p:cNvSpPr/>
          <p:nvPr/>
        </p:nvSpPr>
        <p:spPr>
          <a:xfrm>
            <a:off x="1578706" y="1526739"/>
            <a:ext cx="8216793" cy="1754326"/>
          </a:xfrm>
          <a:prstGeom prst="rect">
            <a:avLst/>
          </a:prstGeom>
        </p:spPr>
        <p:txBody>
          <a:bodyPr wrap="square">
            <a:spAutoFit/>
          </a:bodyPr>
          <a:lstStyle/>
          <a:p>
            <a:r>
              <a:rPr lang="en-US" dirty="0"/>
              <a:t>Core Expert Group</a:t>
            </a:r>
          </a:p>
          <a:p>
            <a:endParaRPr lang="en-US" dirty="0"/>
          </a:p>
          <a:p>
            <a:r>
              <a:rPr lang="en-US" dirty="0"/>
              <a:t>o A core group within the PSN Board was formed with a focus on highlighting the private sector perspective of new areas of applications and novel technologies. </a:t>
            </a:r>
          </a:p>
          <a:p>
            <a:r>
              <a:rPr lang="en-US" dirty="0"/>
              <a:t>It shall aim at highlighting how geospatial technology can be integrated into society</a:t>
            </a:r>
          </a:p>
          <a:p>
            <a:r>
              <a:rPr lang="en-US" dirty="0"/>
              <a:t>and economy through some white papers/technology direction papers etc. </a:t>
            </a:r>
            <a:endParaRPr lang="en-AU" dirty="0"/>
          </a:p>
        </p:txBody>
      </p:sp>
      <p:pic>
        <p:nvPicPr>
          <p:cNvPr id="6" name="Picture 5">
            <a:extLst>
              <a:ext uri="{FF2B5EF4-FFF2-40B4-BE49-F238E27FC236}">
                <a16:creationId xmlns:a16="http://schemas.microsoft.com/office/drawing/2014/main" id="{67999571-5A60-4314-ABAD-5C010F0D7DFF}"/>
              </a:ext>
            </a:extLst>
          </p:cNvPr>
          <p:cNvPicPr>
            <a:picLocks noChangeAspect="1"/>
          </p:cNvPicPr>
          <p:nvPr/>
        </p:nvPicPr>
        <p:blipFill>
          <a:blip r:embed="rId2"/>
          <a:stretch>
            <a:fillRect/>
          </a:stretch>
        </p:blipFill>
        <p:spPr>
          <a:xfrm>
            <a:off x="0" y="28573"/>
            <a:ext cx="3886200" cy="1571625"/>
          </a:xfrm>
          <a:prstGeom prst="rect">
            <a:avLst/>
          </a:prstGeom>
        </p:spPr>
      </p:pic>
      <p:sp>
        <p:nvSpPr>
          <p:cNvPr id="2" name="Slide Number Placeholder 1">
            <a:extLst>
              <a:ext uri="{FF2B5EF4-FFF2-40B4-BE49-F238E27FC236}">
                <a16:creationId xmlns:a16="http://schemas.microsoft.com/office/drawing/2014/main" id="{D4C03018-B91E-3267-2958-C4EA86A27C47}"/>
              </a:ext>
            </a:extLst>
          </p:cNvPr>
          <p:cNvSpPr>
            <a:spLocks noGrp="1"/>
          </p:cNvSpPr>
          <p:nvPr>
            <p:ph type="sldNum" sz="quarter" idx="12"/>
          </p:nvPr>
        </p:nvSpPr>
        <p:spPr/>
        <p:txBody>
          <a:bodyPr/>
          <a:lstStyle/>
          <a:p>
            <a:fld id="{B20858FF-2F89-45F9-9CBB-A283DB56890C}" type="slidenum">
              <a:rPr lang="en-AU" smtClean="0"/>
              <a:t>15</a:t>
            </a:fld>
            <a:endParaRPr lang="en-AU"/>
          </a:p>
        </p:txBody>
      </p:sp>
    </p:spTree>
    <p:extLst>
      <p:ext uri="{BB962C8B-B14F-4D97-AF65-F5344CB8AC3E}">
        <p14:creationId xmlns:p14="http://schemas.microsoft.com/office/powerpoint/2010/main" val="345533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1C473E-467F-4C53-BD04-1D710639A56F}"/>
              </a:ext>
            </a:extLst>
          </p:cNvPr>
          <p:cNvSpPr/>
          <p:nvPr/>
        </p:nvSpPr>
        <p:spPr>
          <a:xfrm>
            <a:off x="1883505" y="1554034"/>
            <a:ext cx="8216793" cy="1754326"/>
          </a:xfrm>
          <a:prstGeom prst="rect">
            <a:avLst/>
          </a:prstGeom>
        </p:spPr>
        <p:txBody>
          <a:bodyPr wrap="square">
            <a:spAutoFit/>
          </a:bodyPr>
          <a:lstStyle/>
          <a:p>
            <a:r>
              <a:rPr lang="en-US" dirty="0"/>
              <a:t>Core Expert Group</a:t>
            </a:r>
          </a:p>
          <a:p>
            <a:endParaRPr lang="en-US" dirty="0"/>
          </a:p>
          <a:p>
            <a:r>
              <a:rPr lang="en-US" dirty="0"/>
              <a:t>o A core group within the PSN Board was formed with a focus on highlighting the private sector perspective of new areas of applications and novel technologies. </a:t>
            </a:r>
          </a:p>
          <a:p>
            <a:r>
              <a:rPr lang="en-US" dirty="0"/>
              <a:t>It shall aim at highlighting how geospatial technology can be integrated into society</a:t>
            </a:r>
          </a:p>
          <a:p>
            <a:r>
              <a:rPr lang="en-US" dirty="0"/>
              <a:t>and economy through some white papers/technology direction papers etc. </a:t>
            </a:r>
            <a:endParaRPr lang="en-AU" dirty="0"/>
          </a:p>
        </p:txBody>
      </p:sp>
      <p:pic>
        <p:nvPicPr>
          <p:cNvPr id="6" name="Picture 5">
            <a:extLst>
              <a:ext uri="{FF2B5EF4-FFF2-40B4-BE49-F238E27FC236}">
                <a16:creationId xmlns:a16="http://schemas.microsoft.com/office/drawing/2014/main" id="{67999571-5A60-4314-ABAD-5C010F0D7DFF}"/>
              </a:ext>
            </a:extLst>
          </p:cNvPr>
          <p:cNvPicPr>
            <a:picLocks noChangeAspect="1"/>
          </p:cNvPicPr>
          <p:nvPr/>
        </p:nvPicPr>
        <p:blipFill>
          <a:blip r:embed="rId2"/>
          <a:stretch>
            <a:fillRect/>
          </a:stretch>
        </p:blipFill>
        <p:spPr>
          <a:xfrm>
            <a:off x="0" y="28573"/>
            <a:ext cx="3886200" cy="1571625"/>
          </a:xfrm>
          <a:prstGeom prst="rect">
            <a:avLst/>
          </a:prstGeom>
        </p:spPr>
      </p:pic>
      <p:sp>
        <p:nvSpPr>
          <p:cNvPr id="3" name="Slide Number Placeholder 2">
            <a:extLst>
              <a:ext uri="{FF2B5EF4-FFF2-40B4-BE49-F238E27FC236}">
                <a16:creationId xmlns:a16="http://schemas.microsoft.com/office/drawing/2014/main" id="{C83E8E4C-28DC-8C7A-342D-6DA9750A46BA}"/>
              </a:ext>
            </a:extLst>
          </p:cNvPr>
          <p:cNvSpPr>
            <a:spLocks noGrp="1"/>
          </p:cNvSpPr>
          <p:nvPr>
            <p:ph type="sldNum" sz="quarter" idx="12"/>
          </p:nvPr>
        </p:nvSpPr>
        <p:spPr/>
        <p:txBody>
          <a:bodyPr/>
          <a:lstStyle/>
          <a:p>
            <a:fld id="{B20858FF-2F89-45F9-9CBB-A283DB56890C}" type="slidenum">
              <a:rPr lang="en-AU" smtClean="0"/>
              <a:t>16</a:t>
            </a:fld>
            <a:endParaRPr lang="en-AU"/>
          </a:p>
        </p:txBody>
      </p:sp>
    </p:spTree>
    <p:extLst>
      <p:ext uri="{BB962C8B-B14F-4D97-AF65-F5344CB8AC3E}">
        <p14:creationId xmlns:p14="http://schemas.microsoft.com/office/powerpoint/2010/main" val="2952430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17357D-BE9C-4447-A085-64CA8328DC9A}"/>
              </a:ext>
            </a:extLst>
          </p:cNvPr>
          <p:cNvPicPr>
            <a:picLocks noChangeAspect="1"/>
          </p:cNvPicPr>
          <p:nvPr/>
        </p:nvPicPr>
        <p:blipFill>
          <a:blip r:embed="rId2"/>
          <a:stretch>
            <a:fillRect/>
          </a:stretch>
        </p:blipFill>
        <p:spPr>
          <a:xfrm>
            <a:off x="157203" y="28575"/>
            <a:ext cx="3886200" cy="1571625"/>
          </a:xfrm>
          <a:prstGeom prst="rect">
            <a:avLst/>
          </a:prstGeom>
        </p:spPr>
      </p:pic>
      <p:sp>
        <p:nvSpPr>
          <p:cNvPr id="2" name="Rectangle 1">
            <a:extLst>
              <a:ext uri="{FF2B5EF4-FFF2-40B4-BE49-F238E27FC236}">
                <a16:creationId xmlns:a16="http://schemas.microsoft.com/office/drawing/2014/main" id="{4A2E495C-44B8-4295-9E99-F8AAA3B918B6}"/>
              </a:ext>
            </a:extLst>
          </p:cNvPr>
          <p:cNvSpPr/>
          <p:nvPr/>
        </p:nvSpPr>
        <p:spPr>
          <a:xfrm>
            <a:off x="1539000" y="5140137"/>
            <a:ext cx="9266944" cy="1292662"/>
          </a:xfrm>
          <a:prstGeom prst="rect">
            <a:avLst/>
          </a:prstGeom>
        </p:spPr>
        <p:txBody>
          <a:bodyPr wrap="square">
            <a:spAutoFit/>
          </a:bodyPr>
          <a:lstStyle/>
          <a:p>
            <a:r>
              <a:rPr lang="en-AU" sz="2400" dirty="0">
                <a:solidFill>
                  <a:schemeClr val="accent5">
                    <a:lumMod val="75000"/>
                  </a:schemeClr>
                </a:solidFill>
              </a:rPr>
              <a:t>Prof Dr </a:t>
            </a:r>
            <a:r>
              <a:rPr lang="en-AU" sz="2400" dirty="0" err="1">
                <a:solidFill>
                  <a:schemeClr val="accent5">
                    <a:lumMod val="75000"/>
                  </a:schemeClr>
                </a:solidFill>
              </a:rPr>
              <a:t>Eng</a:t>
            </a:r>
            <a:r>
              <a:rPr lang="en-AU" sz="2400" dirty="0">
                <a:solidFill>
                  <a:schemeClr val="accent5">
                    <a:lumMod val="75000"/>
                  </a:schemeClr>
                </a:solidFill>
              </a:rPr>
              <a:t> Zaffar Sadiq Mohamed-Ghouse </a:t>
            </a:r>
            <a:r>
              <a:rPr lang="en-AU" sz="2400" dirty="0" err="1">
                <a:solidFill>
                  <a:schemeClr val="accent5">
                    <a:lumMod val="75000"/>
                  </a:schemeClr>
                </a:solidFill>
              </a:rPr>
              <a:t>HonFSSSI</a:t>
            </a:r>
            <a:r>
              <a:rPr lang="en-AU" sz="2400" dirty="0">
                <a:solidFill>
                  <a:schemeClr val="accent5">
                    <a:lumMod val="75000"/>
                  </a:schemeClr>
                </a:solidFill>
              </a:rPr>
              <a:t> FRGS FIEAust</a:t>
            </a:r>
          </a:p>
          <a:p>
            <a:r>
              <a:rPr lang="en-AU" i="1" dirty="0"/>
              <a:t>Chair, UN-GGIM Board PSN</a:t>
            </a:r>
          </a:p>
          <a:p>
            <a:r>
              <a:rPr lang="en-AU" i="1" dirty="0"/>
              <a:t>Chair, UN-GGIM Asia Pacific PSN</a:t>
            </a:r>
          </a:p>
          <a:p>
            <a:r>
              <a:rPr lang="en-AU" i="1" dirty="0"/>
              <a:t>Board Member, UN-GGIM Geospatial Societies </a:t>
            </a:r>
          </a:p>
        </p:txBody>
      </p:sp>
      <p:sp>
        <p:nvSpPr>
          <p:cNvPr id="3" name="TextBox 2">
            <a:extLst>
              <a:ext uri="{FF2B5EF4-FFF2-40B4-BE49-F238E27FC236}">
                <a16:creationId xmlns:a16="http://schemas.microsoft.com/office/drawing/2014/main" id="{D224F2B2-94B8-4C24-68FD-E6A7A2BCDF89}"/>
              </a:ext>
            </a:extLst>
          </p:cNvPr>
          <p:cNvSpPr txBox="1"/>
          <p:nvPr/>
        </p:nvSpPr>
        <p:spPr>
          <a:xfrm>
            <a:off x="1539000" y="3091934"/>
            <a:ext cx="9266944" cy="2123658"/>
          </a:xfrm>
          <a:prstGeom prst="rect">
            <a:avLst/>
          </a:prstGeom>
          <a:noFill/>
        </p:spPr>
        <p:txBody>
          <a:bodyPr wrap="square" rtlCol="0">
            <a:spAutoFit/>
          </a:bodyPr>
          <a:lstStyle/>
          <a:p>
            <a:r>
              <a:rPr lang="en-US" sz="4400" b="1" i="1" dirty="0">
                <a:latin typeface="Arabic Typesetting" panose="020B0604020202020204" pitchFamily="66" charset="-78"/>
                <a:cs typeface="Arabic Typesetting" panose="020B0604020202020204" pitchFamily="66" charset="-78"/>
              </a:rPr>
              <a:t>Let’s develop a positive and enduring impact on a sustainable world using geospatial information, leaving no one behind</a:t>
            </a:r>
            <a:endParaRPr lang="en-AU" sz="4400" b="1" i="1" dirty="0">
              <a:latin typeface="Arabic Typesetting" panose="020B0604020202020204" pitchFamily="66" charset="-78"/>
              <a:cs typeface="Arabic Typesetting" panose="020B0604020202020204" pitchFamily="66" charset="-78"/>
            </a:endParaRPr>
          </a:p>
        </p:txBody>
      </p:sp>
      <p:sp>
        <p:nvSpPr>
          <p:cNvPr id="4" name="Slide Number Placeholder 3">
            <a:extLst>
              <a:ext uri="{FF2B5EF4-FFF2-40B4-BE49-F238E27FC236}">
                <a16:creationId xmlns:a16="http://schemas.microsoft.com/office/drawing/2014/main" id="{927C13A6-0B0A-ED4E-45DC-D7525E41AD6A}"/>
              </a:ext>
            </a:extLst>
          </p:cNvPr>
          <p:cNvSpPr>
            <a:spLocks noGrp="1"/>
          </p:cNvSpPr>
          <p:nvPr>
            <p:ph type="sldNum" sz="quarter" idx="12"/>
          </p:nvPr>
        </p:nvSpPr>
        <p:spPr/>
        <p:txBody>
          <a:bodyPr/>
          <a:lstStyle/>
          <a:p>
            <a:fld id="{B20858FF-2F89-45F9-9CBB-A283DB56890C}" type="slidenum">
              <a:rPr lang="en-AU" smtClean="0"/>
              <a:t>17</a:t>
            </a:fld>
            <a:endParaRPr lang="en-AU"/>
          </a:p>
        </p:txBody>
      </p:sp>
      <p:sp>
        <p:nvSpPr>
          <p:cNvPr id="6" name="Rectangle 5">
            <a:extLst>
              <a:ext uri="{FF2B5EF4-FFF2-40B4-BE49-F238E27FC236}">
                <a16:creationId xmlns:a16="http://schemas.microsoft.com/office/drawing/2014/main" id="{28D26E22-CB9B-D228-4F0A-0C68E0F679EA}"/>
              </a:ext>
            </a:extLst>
          </p:cNvPr>
          <p:cNvSpPr/>
          <p:nvPr/>
        </p:nvSpPr>
        <p:spPr>
          <a:xfrm>
            <a:off x="3773544" y="1884402"/>
            <a:ext cx="3886200" cy="92333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Thank You</a:t>
            </a:r>
          </a:p>
        </p:txBody>
      </p:sp>
    </p:spTree>
    <p:extLst>
      <p:ext uri="{BB962C8B-B14F-4D97-AF65-F5344CB8AC3E}">
        <p14:creationId xmlns:p14="http://schemas.microsoft.com/office/powerpoint/2010/main" val="170327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57203" y="28575"/>
            <a:ext cx="3886200" cy="1571625"/>
          </a:xfrm>
          <a:prstGeom prst="rect">
            <a:avLst/>
          </a:prstGeom>
        </p:spPr>
      </p:pic>
      <p:sp>
        <p:nvSpPr>
          <p:cNvPr id="2" name="Rectangle 1">
            <a:extLst>
              <a:ext uri="{FF2B5EF4-FFF2-40B4-BE49-F238E27FC236}">
                <a16:creationId xmlns:a16="http://schemas.microsoft.com/office/drawing/2014/main" id="{BCAFCD30-913C-4563-8076-3DB1157FD702}"/>
              </a:ext>
            </a:extLst>
          </p:cNvPr>
          <p:cNvSpPr/>
          <p:nvPr/>
        </p:nvSpPr>
        <p:spPr>
          <a:xfrm>
            <a:off x="1710976" y="1539240"/>
            <a:ext cx="9430871" cy="4278094"/>
          </a:xfrm>
          <a:prstGeom prst="rect">
            <a:avLst/>
          </a:prstGeom>
        </p:spPr>
        <p:txBody>
          <a:bodyPr wrap="square">
            <a:spAutoFit/>
          </a:bodyPr>
          <a:lstStyle/>
          <a:p>
            <a:r>
              <a:rPr lang="en-US" sz="2800" dirty="0">
                <a:solidFill>
                  <a:schemeClr val="accent5">
                    <a:lumMod val="75000"/>
                  </a:schemeClr>
                </a:solidFill>
              </a:rPr>
              <a:t>UN-GGIM PSN: Purpose</a:t>
            </a:r>
          </a:p>
          <a:p>
            <a:endParaRPr lang="en-US" sz="2800" dirty="0">
              <a:solidFill>
                <a:schemeClr val="accent5">
                  <a:lumMod val="75000"/>
                </a:schemeClr>
              </a:solidFill>
            </a:endParaRPr>
          </a:p>
          <a:p>
            <a:r>
              <a:rPr lang="en-US" dirty="0"/>
              <a:t>This Private Sector Network (PSN) is </a:t>
            </a:r>
            <a:r>
              <a:rPr lang="en-US" b="1" dirty="0"/>
              <a:t>intended to facilitate direct connections and communication</a:t>
            </a:r>
          </a:p>
          <a:p>
            <a:r>
              <a:rPr lang="en-US" b="1" dirty="0"/>
              <a:t>between the private sector and Member States </a:t>
            </a:r>
            <a:r>
              <a:rPr lang="en-US" dirty="0"/>
              <a:t>in order for the private sector to </a:t>
            </a:r>
            <a:r>
              <a:rPr lang="en-US" b="1" dirty="0"/>
              <a:t>collaborate </a:t>
            </a:r>
            <a:r>
              <a:rPr lang="en-US" dirty="0"/>
              <a:t>with the Member States on global geospatial initiatives. </a:t>
            </a:r>
          </a:p>
          <a:p>
            <a:endParaRPr lang="en-US" dirty="0"/>
          </a:p>
          <a:p>
            <a:r>
              <a:rPr lang="en-US" dirty="0"/>
              <a:t>The PSN shall facilitate ongoing collaboration between and among UN-GGIM members and PSN participants to </a:t>
            </a:r>
            <a:r>
              <a:rPr lang="en-US" b="1" dirty="0"/>
              <a:t>develop, build, and extend the world's capacity to benefit from geospatial information</a:t>
            </a:r>
            <a:r>
              <a:rPr lang="en-US" dirty="0"/>
              <a:t>, thereby enabling countries to develop capacity in geospatial information, technologies, and services. </a:t>
            </a:r>
          </a:p>
          <a:p>
            <a:endParaRPr lang="en-US" dirty="0"/>
          </a:p>
          <a:p>
            <a:r>
              <a:rPr lang="en-US" b="1" dirty="0" err="1"/>
              <a:t>Recognising</a:t>
            </a:r>
            <a:r>
              <a:rPr lang="en-US" b="1" dirty="0"/>
              <a:t> the private sector's expertise</a:t>
            </a:r>
            <a:r>
              <a:rPr lang="en-US" dirty="0"/>
              <a:t>, the PSN will create </a:t>
            </a:r>
            <a:r>
              <a:rPr lang="en-US" b="1" dirty="0"/>
              <a:t>opportunities for this expertise to assist the UN-GGIM in developing national, regional, and global policies, processes, practices, capacities, and recommendations </a:t>
            </a:r>
            <a:r>
              <a:rPr lang="en-US" dirty="0"/>
              <a:t>for geospatial information infrastructure.</a:t>
            </a:r>
            <a:endParaRPr lang="en-AU" dirty="0"/>
          </a:p>
        </p:txBody>
      </p:sp>
      <p:sp>
        <p:nvSpPr>
          <p:cNvPr id="3" name="Slide Number Placeholder 2">
            <a:extLst>
              <a:ext uri="{FF2B5EF4-FFF2-40B4-BE49-F238E27FC236}">
                <a16:creationId xmlns:a16="http://schemas.microsoft.com/office/drawing/2014/main" id="{1854036A-81AC-5BC2-68FA-8DFF85F85160}"/>
              </a:ext>
            </a:extLst>
          </p:cNvPr>
          <p:cNvSpPr>
            <a:spLocks noGrp="1"/>
          </p:cNvSpPr>
          <p:nvPr>
            <p:ph type="sldNum" sz="quarter" idx="12"/>
          </p:nvPr>
        </p:nvSpPr>
        <p:spPr/>
        <p:txBody>
          <a:bodyPr/>
          <a:lstStyle/>
          <a:p>
            <a:fld id="{B20858FF-2F89-45F9-9CBB-A283DB56890C}" type="slidenum">
              <a:rPr lang="en-AU" smtClean="0"/>
              <a:t>2</a:t>
            </a:fld>
            <a:endParaRPr lang="en-AU"/>
          </a:p>
        </p:txBody>
      </p:sp>
    </p:spTree>
    <p:extLst>
      <p:ext uri="{BB962C8B-B14F-4D97-AF65-F5344CB8AC3E}">
        <p14:creationId xmlns:p14="http://schemas.microsoft.com/office/powerpoint/2010/main" val="368169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57203" y="28575"/>
            <a:ext cx="3886200" cy="1571625"/>
          </a:xfrm>
          <a:prstGeom prst="rect">
            <a:avLst/>
          </a:prstGeom>
        </p:spPr>
      </p:pic>
      <p:sp>
        <p:nvSpPr>
          <p:cNvPr id="5" name="Rectangle 4">
            <a:extLst>
              <a:ext uri="{FF2B5EF4-FFF2-40B4-BE49-F238E27FC236}">
                <a16:creationId xmlns:a16="http://schemas.microsoft.com/office/drawing/2014/main" id="{4B55EFFC-D8F8-411B-B9CC-9C9E470B8894}"/>
              </a:ext>
            </a:extLst>
          </p:cNvPr>
          <p:cNvSpPr/>
          <p:nvPr/>
        </p:nvSpPr>
        <p:spPr>
          <a:xfrm>
            <a:off x="1077862" y="1905506"/>
            <a:ext cx="9622971" cy="3046988"/>
          </a:xfrm>
          <a:prstGeom prst="rect">
            <a:avLst/>
          </a:prstGeom>
        </p:spPr>
        <p:txBody>
          <a:bodyPr wrap="square">
            <a:spAutoFit/>
          </a:bodyPr>
          <a:lstStyle/>
          <a:p>
            <a:r>
              <a:rPr lang="en-US" sz="2400" b="1" dirty="0"/>
              <a:t>PSN Board Vision</a:t>
            </a:r>
          </a:p>
          <a:p>
            <a:endParaRPr lang="en-US" sz="2400" b="1" dirty="0"/>
          </a:p>
          <a:p>
            <a:r>
              <a:rPr lang="en-US" sz="2400" b="1" dirty="0"/>
              <a:t>An active Private Sector Network (PSN) </a:t>
            </a:r>
            <a:r>
              <a:rPr lang="en-US" sz="2400" dirty="0"/>
              <a:t>of representatives working in a mutually beneficial collaboration with the members of UN-GGIM to play a leading role in setting the agenda for the development of global geospatial information and to promote its use to address key global challenges, enable citizen services and support the initiatives of the United Nations, particularly the global development agenda.</a:t>
            </a:r>
          </a:p>
        </p:txBody>
      </p:sp>
      <p:sp>
        <p:nvSpPr>
          <p:cNvPr id="2" name="Slide Number Placeholder 1">
            <a:extLst>
              <a:ext uri="{FF2B5EF4-FFF2-40B4-BE49-F238E27FC236}">
                <a16:creationId xmlns:a16="http://schemas.microsoft.com/office/drawing/2014/main" id="{0A3AC624-9756-3FBF-F85F-E0770AE42CE3}"/>
              </a:ext>
            </a:extLst>
          </p:cNvPr>
          <p:cNvSpPr>
            <a:spLocks noGrp="1"/>
          </p:cNvSpPr>
          <p:nvPr>
            <p:ph type="sldNum" sz="quarter" idx="12"/>
          </p:nvPr>
        </p:nvSpPr>
        <p:spPr/>
        <p:txBody>
          <a:bodyPr/>
          <a:lstStyle/>
          <a:p>
            <a:fld id="{B20858FF-2F89-45F9-9CBB-A283DB56890C}" type="slidenum">
              <a:rPr lang="en-AU" smtClean="0"/>
              <a:t>3</a:t>
            </a:fld>
            <a:endParaRPr lang="en-AU"/>
          </a:p>
        </p:txBody>
      </p:sp>
    </p:spTree>
    <p:extLst>
      <p:ext uri="{BB962C8B-B14F-4D97-AF65-F5344CB8AC3E}">
        <p14:creationId xmlns:p14="http://schemas.microsoft.com/office/powerpoint/2010/main" val="399997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8D539F-91A8-59F1-826D-731625778FFC}"/>
              </a:ext>
            </a:extLst>
          </p:cNvPr>
          <p:cNvSpPr txBox="1"/>
          <p:nvPr/>
        </p:nvSpPr>
        <p:spPr>
          <a:xfrm>
            <a:off x="437157" y="1566446"/>
            <a:ext cx="11597640" cy="5262979"/>
          </a:xfrm>
          <a:prstGeom prst="rect">
            <a:avLst/>
          </a:prstGeom>
          <a:noFill/>
        </p:spPr>
        <p:txBody>
          <a:bodyPr wrap="square">
            <a:spAutoFit/>
          </a:bodyPr>
          <a:lstStyle/>
          <a:p>
            <a:r>
              <a:rPr lang="en-US" sz="2400" dirty="0"/>
              <a:t>UNGGIM-PSN is voluntary self-</a:t>
            </a:r>
            <a:r>
              <a:rPr lang="en-US" sz="2400" dirty="0" err="1"/>
              <a:t>organised</a:t>
            </a:r>
            <a:r>
              <a:rPr lang="en-US" sz="2400" dirty="0"/>
              <a:t> group and shall have its own process and policies. Though UNGGIM Secretariat doesn't influence or interfere in day-to-day functioning, it's expected that PSN process and programs are compliant and aligned with UNGGIM goals and guidelines. Based on experiences and feedback PSN Secretariat provides the following for consideration by members and officials of PSN:</a:t>
            </a:r>
          </a:p>
          <a:p>
            <a:endParaRPr lang="en-US" sz="2400" b="1" dirty="0"/>
          </a:p>
          <a:p>
            <a:pPr marL="285750" indent="-285750">
              <a:buFont typeface="Arial" panose="020B0604020202020204" pitchFamily="34" charset="0"/>
              <a:buChar char="•"/>
            </a:pPr>
            <a:r>
              <a:rPr lang="en-US" sz="2400" b="1" dirty="0"/>
              <a:t>PSN members and officials should provide and commit sufficient time to lead and organize the activities of PSN.</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PSN members and officials should inbuild the cost of travel on their own to important UNGGIM Bureau meetings and regional meetings, respectively.</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u="sng" dirty="0">
                <a:solidFill>
                  <a:schemeClr val="accent5">
                    <a:lumMod val="75000"/>
                  </a:schemeClr>
                </a:solidFill>
              </a:rPr>
              <a:t>PSN members and officials shall be conscious of any potential conflict of interest while representing PSN and engaging with member states.</a:t>
            </a:r>
          </a:p>
        </p:txBody>
      </p:sp>
      <p:pic>
        <p:nvPicPr>
          <p:cNvPr id="6" name="Picture 5">
            <a:extLst>
              <a:ext uri="{FF2B5EF4-FFF2-40B4-BE49-F238E27FC236}">
                <a16:creationId xmlns:a16="http://schemas.microsoft.com/office/drawing/2014/main" id="{D76C8C18-B5CD-8FE9-A371-0CB29A41580A}"/>
              </a:ext>
            </a:extLst>
          </p:cNvPr>
          <p:cNvPicPr>
            <a:picLocks noChangeAspect="1"/>
          </p:cNvPicPr>
          <p:nvPr/>
        </p:nvPicPr>
        <p:blipFill>
          <a:blip r:embed="rId2"/>
          <a:stretch>
            <a:fillRect/>
          </a:stretch>
        </p:blipFill>
        <p:spPr>
          <a:xfrm>
            <a:off x="157203" y="28575"/>
            <a:ext cx="3886200" cy="1571625"/>
          </a:xfrm>
          <a:prstGeom prst="rect">
            <a:avLst/>
          </a:prstGeom>
        </p:spPr>
      </p:pic>
      <p:sp>
        <p:nvSpPr>
          <p:cNvPr id="2" name="Slide Number Placeholder 1">
            <a:extLst>
              <a:ext uri="{FF2B5EF4-FFF2-40B4-BE49-F238E27FC236}">
                <a16:creationId xmlns:a16="http://schemas.microsoft.com/office/drawing/2014/main" id="{E161C2B2-3E5E-484C-1253-117AD007E65F}"/>
              </a:ext>
            </a:extLst>
          </p:cNvPr>
          <p:cNvSpPr>
            <a:spLocks noGrp="1"/>
          </p:cNvSpPr>
          <p:nvPr>
            <p:ph type="sldNum" sz="quarter" idx="12"/>
          </p:nvPr>
        </p:nvSpPr>
        <p:spPr/>
        <p:txBody>
          <a:bodyPr/>
          <a:lstStyle/>
          <a:p>
            <a:fld id="{B20858FF-2F89-45F9-9CBB-A283DB56890C}" type="slidenum">
              <a:rPr lang="en-AU" smtClean="0"/>
              <a:t>4</a:t>
            </a:fld>
            <a:endParaRPr lang="en-AU"/>
          </a:p>
        </p:txBody>
      </p:sp>
    </p:spTree>
    <p:extLst>
      <p:ext uri="{BB962C8B-B14F-4D97-AF65-F5344CB8AC3E}">
        <p14:creationId xmlns:p14="http://schemas.microsoft.com/office/powerpoint/2010/main" val="425574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30F0-CF8B-74E4-D4E9-D3239ED3330E}"/>
              </a:ext>
            </a:extLst>
          </p:cNvPr>
          <p:cNvSpPr>
            <a:spLocks noGrp="1"/>
          </p:cNvSpPr>
          <p:nvPr>
            <p:ph type="title"/>
          </p:nvPr>
        </p:nvSpPr>
        <p:spPr>
          <a:xfrm>
            <a:off x="838200" y="2894965"/>
            <a:ext cx="3520440" cy="1325563"/>
          </a:xfrm>
        </p:spPr>
        <p:txBody>
          <a:bodyPr/>
          <a:lstStyle/>
          <a:p>
            <a:r>
              <a:rPr lang="en-US" dirty="0"/>
              <a:t>Joining UNGGIM PSN</a:t>
            </a:r>
            <a:endParaRPr lang="en-AU" dirty="0"/>
          </a:p>
        </p:txBody>
      </p:sp>
      <p:pic>
        <p:nvPicPr>
          <p:cNvPr id="7" name="Picture 6">
            <a:extLst>
              <a:ext uri="{FF2B5EF4-FFF2-40B4-BE49-F238E27FC236}">
                <a16:creationId xmlns:a16="http://schemas.microsoft.com/office/drawing/2014/main" id="{85FBD57F-CC48-B892-5B75-57A126EA7662}"/>
              </a:ext>
            </a:extLst>
          </p:cNvPr>
          <p:cNvPicPr>
            <a:picLocks noChangeAspect="1"/>
          </p:cNvPicPr>
          <p:nvPr/>
        </p:nvPicPr>
        <p:blipFill>
          <a:blip r:embed="rId2"/>
          <a:stretch>
            <a:fillRect/>
          </a:stretch>
        </p:blipFill>
        <p:spPr>
          <a:xfrm>
            <a:off x="4432709" y="0"/>
            <a:ext cx="7502342" cy="6831007"/>
          </a:xfrm>
          <a:prstGeom prst="rect">
            <a:avLst/>
          </a:prstGeom>
        </p:spPr>
      </p:pic>
      <p:sp>
        <p:nvSpPr>
          <p:cNvPr id="9" name="TextBox 8">
            <a:extLst>
              <a:ext uri="{FF2B5EF4-FFF2-40B4-BE49-F238E27FC236}">
                <a16:creationId xmlns:a16="http://schemas.microsoft.com/office/drawing/2014/main" id="{B6E0A048-B2FA-75E7-F4EA-D0DE63B9BB62}"/>
              </a:ext>
            </a:extLst>
          </p:cNvPr>
          <p:cNvSpPr txBox="1"/>
          <p:nvPr/>
        </p:nvSpPr>
        <p:spPr>
          <a:xfrm>
            <a:off x="838200" y="4570214"/>
            <a:ext cx="3063240" cy="461665"/>
          </a:xfrm>
          <a:prstGeom prst="rect">
            <a:avLst/>
          </a:prstGeom>
          <a:noFill/>
        </p:spPr>
        <p:txBody>
          <a:bodyPr wrap="square">
            <a:spAutoFit/>
          </a:bodyPr>
          <a:lstStyle/>
          <a:p>
            <a:r>
              <a:rPr lang="en-AU" sz="2400" u="sng" dirty="0"/>
              <a:t>http://unggim-psn.org</a:t>
            </a:r>
          </a:p>
        </p:txBody>
      </p:sp>
      <p:pic>
        <p:nvPicPr>
          <p:cNvPr id="10" name="Picture 9">
            <a:extLst>
              <a:ext uri="{FF2B5EF4-FFF2-40B4-BE49-F238E27FC236}">
                <a16:creationId xmlns:a16="http://schemas.microsoft.com/office/drawing/2014/main" id="{08602DCA-CAA3-4255-3348-7C5B57C9D424}"/>
              </a:ext>
            </a:extLst>
          </p:cNvPr>
          <p:cNvPicPr>
            <a:picLocks noChangeAspect="1"/>
          </p:cNvPicPr>
          <p:nvPr/>
        </p:nvPicPr>
        <p:blipFill>
          <a:blip r:embed="rId3"/>
          <a:stretch>
            <a:fillRect/>
          </a:stretch>
        </p:blipFill>
        <p:spPr>
          <a:xfrm>
            <a:off x="157203" y="28575"/>
            <a:ext cx="3886200" cy="1571625"/>
          </a:xfrm>
          <a:prstGeom prst="rect">
            <a:avLst/>
          </a:prstGeom>
        </p:spPr>
      </p:pic>
      <p:sp>
        <p:nvSpPr>
          <p:cNvPr id="3" name="Slide Number Placeholder 2">
            <a:extLst>
              <a:ext uri="{FF2B5EF4-FFF2-40B4-BE49-F238E27FC236}">
                <a16:creationId xmlns:a16="http://schemas.microsoft.com/office/drawing/2014/main" id="{AB7510DE-937E-E5F8-2801-D0BEED6C1770}"/>
              </a:ext>
            </a:extLst>
          </p:cNvPr>
          <p:cNvSpPr>
            <a:spLocks noGrp="1"/>
          </p:cNvSpPr>
          <p:nvPr>
            <p:ph type="sldNum" sz="quarter" idx="12"/>
          </p:nvPr>
        </p:nvSpPr>
        <p:spPr/>
        <p:txBody>
          <a:bodyPr/>
          <a:lstStyle/>
          <a:p>
            <a:fld id="{B20858FF-2F89-45F9-9CBB-A283DB56890C}" type="slidenum">
              <a:rPr lang="en-AU" smtClean="0"/>
              <a:t>5</a:t>
            </a:fld>
            <a:endParaRPr lang="en-AU"/>
          </a:p>
        </p:txBody>
      </p:sp>
    </p:spTree>
    <p:extLst>
      <p:ext uri="{BB962C8B-B14F-4D97-AF65-F5344CB8AC3E}">
        <p14:creationId xmlns:p14="http://schemas.microsoft.com/office/powerpoint/2010/main" val="241775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C7C198-0C59-2263-3739-91315E452BBD}"/>
              </a:ext>
            </a:extLst>
          </p:cNvPr>
          <p:cNvPicPr>
            <a:picLocks noChangeAspect="1"/>
          </p:cNvPicPr>
          <p:nvPr/>
        </p:nvPicPr>
        <p:blipFill>
          <a:blip r:embed="rId2"/>
          <a:stretch>
            <a:fillRect/>
          </a:stretch>
        </p:blipFill>
        <p:spPr>
          <a:xfrm>
            <a:off x="4443033" y="182880"/>
            <a:ext cx="6718505" cy="6675120"/>
          </a:xfrm>
          <a:prstGeom prst="rect">
            <a:avLst/>
          </a:prstGeom>
        </p:spPr>
      </p:pic>
      <p:pic>
        <p:nvPicPr>
          <p:cNvPr id="6" name="Picture 5">
            <a:extLst>
              <a:ext uri="{FF2B5EF4-FFF2-40B4-BE49-F238E27FC236}">
                <a16:creationId xmlns:a16="http://schemas.microsoft.com/office/drawing/2014/main" id="{94FA4B7A-6E8A-4747-7FD2-B3D3FA243D43}"/>
              </a:ext>
            </a:extLst>
          </p:cNvPr>
          <p:cNvPicPr>
            <a:picLocks noChangeAspect="1"/>
          </p:cNvPicPr>
          <p:nvPr/>
        </p:nvPicPr>
        <p:blipFill>
          <a:blip r:embed="rId3"/>
          <a:stretch>
            <a:fillRect/>
          </a:stretch>
        </p:blipFill>
        <p:spPr>
          <a:xfrm>
            <a:off x="157203" y="28575"/>
            <a:ext cx="3886200" cy="1571625"/>
          </a:xfrm>
          <a:prstGeom prst="rect">
            <a:avLst/>
          </a:prstGeom>
        </p:spPr>
      </p:pic>
      <p:sp>
        <p:nvSpPr>
          <p:cNvPr id="2" name="Slide Number Placeholder 1">
            <a:extLst>
              <a:ext uri="{FF2B5EF4-FFF2-40B4-BE49-F238E27FC236}">
                <a16:creationId xmlns:a16="http://schemas.microsoft.com/office/drawing/2014/main" id="{528EE829-F930-959B-DE1D-4D1F2DE7076E}"/>
              </a:ext>
            </a:extLst>
          </p:cNvPr>
          <p:cNvSpPr>
            <a:spLocks noGrp="1"/>
          </p:cNvSpPr>
          <p:nvPr>
            <p:ph type="sldNum" sz="quarter" idx="12"/>
          </p:nvPr>
        </p:nvSpPr>
        <p:spPr/>
        <p:txBody>
          <a:bodyPr/>
          <a:lstStyle/>
          <a:p>
            <a:fld id="{B20858FF-2F89-45F9-9CBB-A283DB56890C}" type="slidenum">
              <a:rPr lang="en-AU" smtClean="0"/>
              <a:t>6</a:t>
            </a:fld>
            <a:endParaRPr lang="en-AU"/>
          </a:p>
        </p:txBody>
      </p:sp>
    </p:spTree>
    <p:extLst>
      <p:ext uri="{BB962C8B-B14F-4D97-AF65-F5344CB8AC3E}">
        <p14:creationId xmlns:p14="http://schemas.microsoft.com/office/powerpoint/2010/main" val="326400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419231" y="28575"/>
            <a:ext cx="2160737" cy="873827"/>
          </a:xfrm>
          <a:prstGeom prst="rect">
            <a:avLst/>
          </a:prstGeom>
        </p:spPr>
      </p:pic>
      <p:pic>
        <p:nvPicPr>
          <p:cNvPr id="9" name="Picture 8">
            <a:extLst>
              <a:ext uri="{FF2B5EF4-FFF2-40B4-BE49-F238E27FC236}">
                <a16:creationId xmlns:a16="http://schemas.microsoft.com/office/drawing/2014/main" id="{00A40528-02BA-62BD-345B-4BB34A0BC821}"/>
              </a:ext>
            </a:extLst>
          </p:cNvPr>
          <p:cNvPicPr>
            <a:picLocks noChangeAspect="1"/>
          </p:cNvPicPr>
          <p:nvPr/>
        </p:nvPicPr>
        <p:blipFill>
          <a:blip r:embed="rId3"/>
          <a:stretch>
            <a:fillRect/>
          </a:stretch>
        </p:blipFill>
        <p:spPr>
          <a:xfrm>
            <a:off x="8391815" y="28575"/>
            <a:ext cx="5580196" cy="4480313"/>
          </a:xfrm>
          <a:prstGeom prst="rect">
            <a:avLst/>
          </a:prstGeom>
        </p:spPr>
      </p:pic>
      <p:pic>
        <p:nvPicPr>
          <p:cNvPr id="11" name="Picture 10">
            <a:extLst>
              <a:ext uri="{FF2B5EF4-FFF2-40B4-BE49-F238E27FC236}">
                <a16:creationId xmlns:a16="http://schemas.microsoft.com/office/drawing/2014/main" id="{5ADE6F57-AA4B-DFBE-D09F-F898A09FD325}"/>
              </a:ext>
            </a:extLst>
          </p:cNvPr>
          <p:cNvPicPr>
            <a:picLocks noChangeAspect="1"/>
          </p:cNvPicPr>
          <p:nvPr/>
        </p:nvPicPr>
        <p:blipFill>
          <a:blip r:embed="rId4"/>
          <a:stretch>
            <a:fillRect/>
          </a:stretch>
        </p:blipFill>
        <p:spPr>
          <a:xfrm>
            <a:off x="3579969" y="133676"/>
            <a:ext cx="4917783" cy="6473858"/>
          </a:xfrm>
          <a:prstGeom prst="rect">
            <a:avLst/>
          </a:prstGeom>
        </p:spPr>
      </p:pic>
      <p:pic>
        <p:nvPicPr>
          <p:cNvPr id="13" name="Picture 12">
            <a:extLst>
              <a:ext uri="{FF2B5EF4-FFF2-40B4-BE49-F238E27FC236}">
                <a16:creationId xmlns:a16="http://schemas.microsoft.com/office/drawing/2014/main" id="{66A0D450-FBEF-3C8A-33B8-6665939DFFE6}"/>
              </a:ext>
            </a:extLst>
          </p:cNvPr>
          <p:cNvPicPr>
            <a:picLocks noChangeAspect="1"/>
          </p:cNvPicPr>
          <p:nvPr/>
        </p:nvPicPr>
        <p:blipFill>
          <a:blip r:embed="rId5"/>
          <a:stretch>
            <a:fillRect/>
          </a:stretch>
        </p:blipFill>
        <p:spPr>
          <a:xfrm>
            <a:off x="8544319" y="4608502"/>
            <a:ext cx="4035359" cy="2249498"/>
          </a:xfrm>
          <a:prstGeom prst="rect">
            <a:avLst/>
          </a:prstGeom>
        </p:spPr>
      </p:pic>
      <p:cxnSp>
        <p:nvCxnSpPr>
          <p:cNvPr id="15" name="Straight Connector 14">
            <a:extLst>
              <a:ext uri="{FF2B5EF4-FFF2-40B4-BE49-F238E27FC236}">
                <a16:creationId xmlns:a16="http://schemas.microsoft.com/office/drawing/2014/main" id="{90D1291E-EACA-61DC-5454-566D6A78112F}"/>
              </a:ext>
            </a:extLst>
          </p:cNvPr>
          <p:cNvCxnSpPr/>
          <p:nvPr/>
        </p:nvCxnSpPr>
        <p:spPr>
          <a:xfrm>
            <a:off x="8391815" y="28575"/>
            <a:ext cx="0" cy="6829425"/>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9B74AF3-CE65-EEBA-3C4F-BD0C389DA7E8}"/>
              </a:ext>
            </a:extLst>
          </p:cNvPr>
          <p:cNvSpPr txBox="1"/>
          <p:nvPr/>
        </p:nvSpPr>
        <p:spPr>
          <a:xfrm>
            <a:off x="2215944" y="834887"/>
            <a:ext cx="1191352" cy="369332"/>
          </a:xfrm>
          <a:prstGeom prst="rect">
            <a:avLst/>
          </a:prstGeom>
          <a:noFill/>
        </p:spPr>
        <p:txBody>
          <a:bodyPr wrap="none" rtlCol="0">
            <a:spAutoFit/>
          </a:bodyPr>
          <a:lstStyle/>
          <a:p>
            <a:r>
              <a:rPr lang="en-US" dirty="0"/>
              <a:t>2023-2025</a:t>
            </a:r>
            <a:endParaRPr lang="en-AU" dirty="0"/>
          </a:p>
        </p:txBody>
      </p:sp>
      <p:sp>
        <p:nvSpPr>
          <p:cNvPr id="17" name="TextBox 16">
            <a:extLst>
              <a:ext uri="{FF2B5EF4-FFF2-40B4-BE49-F238E27FC236}">
                <a16:creationId xmlns:a16="http://schemas.microsoft.com/office/drawing/2014/main" id="{4CFA4F1A-9537-42B5-B5DF-A62D9269E188}"/>
              </a:ext>
            </a:extLst>
          </p:cNvPr>
          <p:cNvSpPr txBox="1"/>
          <p:nvPr/>
        </p:nvSpPr>
        <p:spPr>
          <a:xfrm>
            <a:off x="539203" y="2368980"/>
            <a:ext cx="2868093" cy="1754326"/>
          </a:xfrm>
          <a:prstGeom prst="rect">
            <a:avLst/>
          </a:prstGeom>
          <a:noFill/>
        </p:spPr>
        <p:txBody>
          <a:bodyPr wrap="none" rtlCol="0">
            <a:spAutoFit/>
          </a:bodyPr>
          <a:lstStyle/>
          <a:p>
            <a:pPr algn="ctr"/>
            <a:r>
              <a:rPr lang="en-US" sz="3600" dirty="0"/>
              <a:t>LEADERSHIP </a:t>
            </a:r>
          </a:p>
          <a:p>
            <a:pPr algn="ctr"/>
            <a:r>
              <a:rPr lang="en-US" sz="3600" dirty="0"/>
              <a:t>OF </a:t>
            </a:r>
          </a:p>
          <a:p>
            <a:pPr algn="ctr"/>
            <a:r>
              <a:rPr lang="en-US" sz="3600" dirty="0"/>
              <a:t>UN-GGIM PSN</a:t>
            </a:r>
            <a:endParaRPr lang="en-AU" sz="3600" dirty="0"/>
          </a:p>
        </p:txBody>
      </p:sp>
      <p:sp>
        <p:nvSpPr>
          <p:cNvPr id="18" name="Slide Number Placeholder 17">
            <a:extLst>
              <a:ext uri="{FF2B5EF4-FFF2-40B4-BE49-F238E27FC236}">
                <a16:creationId xmlns:a16="http://schemas.microsoft.com/office/drawing/2014/main" id="{FA1CED2A-59D3-C513-9D6F-1357A3851187}"/>
              </a:ext>
            </a:extLst>
          </p:cNvPr>
          <p:cNvSpPr>
            <a:spLocks noGrp="1"/>
          </p:cNvSpPr>
          <p:nvPr>
            <p:ph type="sldNum" sz="quarter" idx="12"/>
          </p:nvPr>
        </p:nvSpPr>
        <p:spPr/>
        <p:txBody>
          <a:bodyPr/>
          <a:lstStyle/>
          <a:p>
            <a:fld id="{B20858FF-2F89-45F9-9CBB-A283DB56890C}" type="slidenum">
              <a:rPr lang="en-AU" smtClean="0"/>
              <a:t>7</a:t>
            </a:fld>
            <a:endParaRPr lang="en-AU"/>
          </a:p>
        </p:txBody>
      </p:sp>
    </p:spTree>
    <p:extLst>
      <p:ext uri="{BB962C8B-B14F-4D97-AF65-F5344CB8AC3E}">
        <p14:creationId xmlns:p14="http://schemas.microsoft.com/office/powerpoint/2010/main" val="16260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762071-2E78-42B4-B6F9-B9F43981E45E}"/>
              </a:ext>
            </a:extLst>
          </p:cNvPr>
          <p:cNvSpPr/>
          <p:nvPr/>
        </p:nvSpPr>
        <p:spPr>
          <a:xfrm>
            <a:off x="215153" y="467854"/>
            <a:ext cx="8621486" cy="646331"/>
          </a:xfrm>
          <a:prstGeom prst="rect">
            <a:avLst/>
          </a:prstGeom>
        </p:spPr>
        <p:txBody>
          <a:bodyPr wrap="square">
            <a:spAutoFit/>
          </a:bodyPr>
          <a:lstStyle/>
          <a:p>
            <a:r>
              <a:rPr lang="en-AU" dirty="0"/>
              <a:t>https://ggim.un.org/meetings/GGIM-committee/11th-Session/documents/Geospatial_Industry_Advancing_the_SDGs.pdf</a:t>
            </a:r>
          </a:p>
        </p:txBody>
      </p:sp>
      <p:pic>
        <p:nvPicPr>
          <p:cNvPr id="5" name="Picture 4">
            <a:extLst>
              <a:ext uri="{FF2B5EF4-FFF2-40B4-BE49-F238E27FC236}">
                <a16:creationId xmlns:a16="http://schemas.microsoft.com/office/drawing/2014/main" id="{4D9A6666-FE10-44A0-967B-A203BE2E6C44}"/>
              </a:ext>
            </a:extLst>
          </p:cNvPr>
          <p:cNvPicPr>
            <a:picLocks noChangeAspect="1"/>
          </p:cNvPicPr>
          <p:nvPr/>
        </p:nvPicPr>
        <p:blipFill>
          <a:blip r:embed="rId2"/>
          <a:stretch>
            <a:fillRect/>
          </a:stretch>
        </p:blipFill>
        <p:spPr>
          <a:xfrm>
            <a:off x="321097" y="1114185"/>
            <a:ext cx="3910578" cy="5444138"/>
          </a:xfrm>
          <a:prstGeom prst="rect">
            <a:avLst/>
          </a:prstGeom>
        </p:spPr>
      </p:pic>
      <p:pic>
        <p:nvPicPr>
          <p:cNvPr id="6" name="Picture 5">
            <a:extLst>
              <a:ext uri="{FF2B5EF4-FFF2-40B4-BE49-F238E27FC236}">
                <a16:creationId xmlns:a16="http://schemas.microsoft.com/office/drawing/2014/main" id="{8AE86889-83DB-4931-BA2C-7AB671608039}"/>
              </a:ext>
            </a:extLst>
          </p:cNvPr>
          <p:cNvPicPr>
            <a:picLocks noChangeAspect="1"/>
          </p:cNvPicPr>
          <p:nvPr/>
        </p:nvPicPr>
        <p:blipFill>
          <a:blip r:embed="rId3"/>
          <a:stretch>
            <a:fillRect/>
          </a:stretch>
        </p:blipFill>
        <p:spPr>
          <a:xfrm>
            <a:off x="4337620" y="1114185"/>
            <a:ext cx="3930414" cy="5275961"/>
          </a:xfrm>
          <a:prstGeom prst="rect">
            <a:avLst/>
          </a:prstGeom>
        </p:spPr>
      </p:pic>
      <p:pic>
        <p:nvPicPr>
          <p:cNvPr id="7" name="Picture 6">
            <a:extLst>
              <a:ext uri="{FF2B5EF4-FFF2-40B4-BE49-F238E27FC236}">
                <a16:creationId xmlns:a16="http://schemas.microsoft.com/office/drawing/2014/main" id="{A20CA9BF-35F2-46D9-BE7C-03533A54B145}"/>
              </a:ext>
            </a:extLst>
          </p:cNvPr>
          <p:cNvPicPr>
            <a:picLocks noChangeAspect="1"/>
          </p:cNvPicPr>
          <p:nvPr/>
        </p:nvPicPr>
        <p:blipFill>
          <a:blip r:embed="rId4"/>
          <a:stretch>
            <a:fillRect/>
          </a:stretch>
        </p:blipFill>
        <p:spPr>
          <a:xfrm>
            <a:off x="8118315" y="1203011"/>
            <a:ext cx="3702774" cy="5051792"/>
          </a:xfrm>
          <a:prstGeom prst="rect">
            <a:avLst/>
          </a:prstGeom>
        </p:spPr>
      </p:pic>
      <p:sp>
        <p:nvSpPr>
          <p:cNvPr id="2" name="Slide Number Placeholder 1">
            <a:extLst>
              <a:ext uri="{FF2B5EF4-FFF2-40B4-BE49-F238E27FC236}">
                <a16:creationId xmlns:a16="http://schemas.microsoft.com/office/drawing/2014/main" id="{3E91FD40-98C0-A413-AE1A-069F0605F4FE}"/>
              </a:ext>
            </a:extLst>
          </p:cNvPr>
          <p:cNvSpPr>
            <a:spLocks noGrp="1"/>
          </p:cNvSpPr>
          <p:nvPr>
            <p:ph type="sldNum" sz="quarter" idx="12"/>
          </p:nvPr>
        </p:nvSpPr>
        <p:spPr/>
        <p:txBody>
          <a:bodyPr/>
          <a:lstStyle/>
          <a:p>
            <a:fld id="{B20858FF-2F89-45F9-9CBB-A283DB56890C}" type="slidenum">
              <a:rPr lang="en-AU" smtClean="0"/>
              <a:t>8</a:t>
            </a:fld>
            <a:endParaRPr lang="en-AU"/>
          </a:p>
        </p:txBody>
      </p:sp>
    </p:spTree>
    <p:extLst>
      <p:ext uri="{BB962C8B-B14F-4D97-AF65-F5344CB8AC3E}">
        <p14:creationId xmlns:p14="http://schemas.microsoft.com/office/powerpoint/2010/main" val="2699157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10BB6-AF79-4C5E-A18D-492F030786BA}"/>
              </a:ext>
            </a:extLst>
          </p:cNvPr>
          <p:cNvPicPr>
            <a:picLocks noChangeAspect="1"/>
          </p:cNvPicPr>
          <p:nvPr/>
        </p:nvPicPr>
        <p:blipFill>
          <a:blip r:embed="rId2"/>
          <a:stretch>
            <a:fillRect/>
          </a:stretch>
        </p:blipFill>
        <p:spPr>
          <a:xfrm>
            <a:off x="157203" y="28575"/>
            <a:ext cx="3886200" cy="1571625"/>
          </a:xfrm>
          <a:prstGeom prst="rect">
            <a:avLst/>
          </a:prstGeom>
        </p:spPr>
      </p:pic>
      <p:sp>
        <p:nvSpPr>
          <p:cNvPr id="5" name="Rectangle 4">
            <a:extLst>
              <a:ext uri="{FF2B5EF4-FFF2-40B4-BE49-F238E27FC236}">
                <a16:creationId xmlns:a16="http://schemas.microsoft.com/office/drawing/2014/main" id="{5F1FD579-C0EB-4C0A-8A33-DF3C68E8345B}"/>
              </a:ext>
            </a:extLst>
          </p:cNvPr>
          <p:cNvSpPr/>
          <p:nvPr/>
        </p:nvSpPr>
        <p:spPr>
          <a:xfrm>
            <a:off x="558372" y="1706967"/>
            <a:ext cx="11144411" cy="646331"/>
          </a:xfrm>
          <a:prstGeom prst="rect">
            <a:avLst/>
          </a:prstGeom>
        </p:spPr>
        <p:txBody>
          <a:bodyPr wrap="square">
            <a:spAutoFit/>
          </a:bodyPr>
          <a:lstStyle/>
          <a:p>
            <a:r>
              <a:rPr lang="en-US" b="1" dirty="0">
                <a:solidFill>
                  <a:schemeClr val="accent2"/>
                </a:solidFill>
              </a:rPr>
              <a:t>UNGGIM PSN AMERICAS Strategic Goals: </a:t>
            </a:r>
          </a:p>
          <a:p>
            <a:pPr marL="285750" indent="-285750">
              <a:buFont typeface="Arial" panose="020B0604020202020204" pitchFamily="34" charset="0"/>
              <a:buChar char="•"/>
            </a:pPr>
            <a:endParaRPr lang="en-AU" dirty="0"/>
          </a:p>
        </p:txBody>
      </p:sp>
      <p:sp>
        <p:nvSpPr>
          <p:cNvPr id="6" name="Rectangle 5">
            <a:extLst>
              <a:ext uri="{FF2B5EF4-FFF2-40B4-BE49-F238E27FC236}">
                <a16:creationId xmlns:a16="http://schemas.microsoft.com/office/drawing/2014/main" id="{FC0EC3C9-5252-44F1-AADE-8E66D3B2E535}"/>
              </a:ext>
            </a:extLst>
          </p:cNvPr>
          <p:cNvSpPr/>
          <p:nvPr/>
        </p:nvSpPr>
        <p:spPr>
          <a:xfrm>
            <a:off x="961295" y="2169931"/>
            <a:ext cx="10418759" cy="3970318"/>
          </a:xfrm>
          <a:prstGeom prst="rect">
            <a:avLst/>
          </a:prstGeom>
        </p:spPr>
        <p:txBody>
          <a:bodyPr wrap="square">
            <a:spAutoFit/>
          </a:bodyPr>
          <a:lstStyle/>
          <a:p>
            <a:pPr marL="285750" indent="-285750">
              <a:buFont typeface="Wingdings" panose="05000000000000000000" pitchFamily="2" charset="2"/>
              <a:buChar char="§"/>
            </a:pPr>
            <a:r>
              <a:rPr lang="en-US" dirty="0"/>
              <a:t>Participate in All UNGGIM Americas Working Groups in order to achieve</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Private Sector perspective captured in outcome documents and </a:t>
            </a:r>
            <a:r>
              <a:rPr lang="en-US" b="1" dirty="0"/>
              <a:t>Private Sector Adoption of Standards</a:t>
            </a:r>
            <a:r>
              <a:rPr lang="en-US" dirty="0"/>
              <a:t>.</a:t>
            </a:r>
          </a:p>
          <a:p>
            <a:pPr marL="285750" indent="-285750">
              <a:buFont typeface="Wingdings" panose="05000000000000000000" pitchFamily="2" charset="2"/>
              <a:buChar char="§"/>
            </a:pPr>
            <a:r>
              <a:rPr lang="en-US" b="1" dirty="0"/>
              <a:t>Partner with UNGGIM Americas Academic Network </a:t>
            </a:r>
            <a:r>
              <a:rPr lang="en-US" dirty="0"/>
              <a:t>to achieve greater engagement between Academia and Industry.</a:t>
            </a:r>
          </a:p>
          <a:p>
            <a:pPr marL="285750" indent="-285750">
              <a:buFont typeface="Wingdings" panose="05000000000000000000" pitchFamily="2" charset="2"/>
              <a:buChar char="§"/>
            </a:pPr>
            <a:r>
              <a:rPr lang="en-US" dirty="0"/>
              <a:t>Continue to participate actively in CARIGEO which includes:</a:t>
            </a:r>
          </a:p>
          <a:p>
            <a:pPr lvl="1"/>
            <a:r>
              <a:rPr lang="en-US" dirty="0"/>
              <a:t>• Participation in Weekly Meetings</a:t>
            </a:r>
          </a:p>
          <a:p>
            <a:pPr lvl="1"/>
            <a:r>
              <a:rPr lang="en-US" dirty="0"/>
              <a:t>• Private Sector Contribution to Standards</a:t>
            </a:r>
          </a:p>
          <a:p>
            <a:pPr lvl="1"/>
            <a:r>
              <a:rPr lang="en-US" dirty="0"/>
              <a:t>• Presentation in Webinars</a:t>
            </a:r>
          </a:p>
          <a:p>
            <a:pPr lvl="1"/>
            <a:r>
              <a:rPr lang="en-US" dirty="0"/>
              <a:t>• Proposal Writing</a:t>
            </a:r>
          </a:p>
          <a:p>
            <a:pPr lvl="1"/>
            <a:r>
              <a:rPr lang="en-US" dirty="0"/>
              <a:t>• Special Projects</a:t>
            </a:r>
          </a:p>
          <a:p>
            <a:pPr marL="285750" indent="-285750">
              <a:buFont typeface="Wingdings" panose="05000000000000000000" pitchFamily="2" charset="2"/>
              <a:buChar char="§"/>
            </a:pPr>
            <a:r>
              <a:rPr lang="en-US" dirty="0"/>
              <a:t>Participate in UNGGIM-A/</a:t>
            </a:r>
            <a:r>
              <a:rPr lang="en-US" dirty="0" err="1"/>
              <a:t>AmeriGEO</a:t>
            </a:r>
            <a:r>
              <a:rPr lang="en-US" dirty="0"/>
              <a:t> Joint initiatives towards, </a:t>
            </a:r>
            <a:r>
              <a:rPr lang="en-US" b="1" dirty="0"/>
              <a:t>Joint Action plan 2021-2024</a:t>
            </a:r>
          </a:p>
          <a:p>
            <a:pPr marL="285750" indent="-285750">
              <a:buFont typeface="Wingdings" panose="05000000000000000000" pitchFamily="2" charset="2"/>
              <a:buChar char="§"/>
            </a:pPr>
            <a:r>
              <a:rPr lang="en-US" dirty="0"/>
              <a:t>Work with the UN-GGIM Global Private Sector Network with a focus on reorganized Functional Global Committee and advanced global priorities.</a:t>
            </a:r>
          </a:p>
        </p:txBody>
      </p:sp>
      <p:sp>
        <p:nvSpPr>
          <p:cNvPr id="2" name="Slide Number Placeholder 1">
            <a:extLst>
              <a:ext uri="{FF2B5EF4-FFF2-40B4-BE49-F238E27FC236}">
                <a16:creationId xmlns:a16="http://schemas.microsoft.com/office/drawing/2014/main" id="{7DA49719-5A4A-1ED0-2690-BA9D9788FBE7}"/>
              </a:ext>
            </a:extLst>
          </p:cNvPr>
          <p:cNvSpPr>
            <a:spLocks noGrp="1"/>
          </p:cNvSpPr>
          <p:nvPr>
            <p:ph type="sldNum" sz="quarter" idx="12"/>
          </p:nvPr>
        </p:nvSpPr>
        <p:spPr/>
        <p:txBody>
          <a:bodyPr/>
          <a:lstStyle/>
          <a:p>
            <a:fld id="{B20858FF-2F89-45F9-9CBB-A283DB56890C}" type="slidenum">
              <a:rPr lang="en-AU" smtClean="0"/>
              <a:t>9</a:t>
            </a:fld>
            <a:endParaRPr lang="en-AU"/>
          </a:p>
        </p:txBody>
      </p:sp>
    </p:spTree>
    <p:extLst>
      <p:ext uri="{BB962C8B-B14F-4D97-AF65-F5344CB8AC3E}">
        <p14:creationId xmlns:p14="http://schemas.microsoft.com/office/powerpoint/2010/main" val="4202719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1058</Words>
  <Application>Microsoft Office PowerPoint</Application>
  <PresentationFormat>Widescreen</PresentationFormat>
  <Paragraphs>113</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Arabic Typesetting</vt:lpstr>
      <vt:lpstr>Arial</vt:lpstr>
      <vt:lpstr>Calibri</vt:lpstr>
      <vt:lpstr>Calibri Light</vt:lpstr>
      <vt:lpstr>Courier New</vt:lpstr>
      <vt:lpstr>Poppins</vt:lpstr>
      <vt:lpstr>Wingdings</vt:lpstr>
      <vt:lpstr>Office Theme</vt:lpstr>
      <vt:lpstr>PowerPoint Presentation</vt:lpstr>
      <vt:lpstr>PowerPoint Presentation</vt:lpstr>
      <vt:lpstr>PowerPoint Presentation</vt:lpstr>
      <vt:lpstr>PowerPoint Presentation</vt:lpstr>
      <vt:lpstr>Joining UNGGIM PSN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Zaffar</dc:creator>
  <cp:lastModifiedBy>Mohamed-Ghouse, Zaffar</cp:lastModifiedBy>
  <cp:revision>26</cp:revision>
  <dcterms:created xsi:type="dcterms:W3CDTF">2022-03-29T05:44:10Z</dcterms:created>
  <dcterms:modified xsi:type="dcterms:W3CDTF">2023-03-13T03:37:12Z</dcterms:modified>
</cp:coreProperties>
</file>